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115"/>
  </p:notesMasterIdLst>
  <p:handoutMasterIdLst>
    <p:handoutMasterId r:id="rId116"/>
  </p:handoutMasterIdLst>
  <p:sldIdLst>
    <p:sldId id="1564" r:id="rId2"/>
    <p:sldId id="987" r:id="rId3"/>
    <p:sldId id="986" r:id="rId4"/>
    <p:sldId id="1569" r:id="rId5"/>
    <p:sldId id="989" r:id="rId6"/>
    <p:sldId id="1568" r:id="rId7"/>
    <p:sldId id="990" r:id="rId8"/>
    <p:sldId id="991" r:id="rId9"/>
    <p:sldId id="992" r:id="rId10"/>
    <p:sldId id="907" r:id="rId11"/>
    <p:sldId id="908" r:id="rId12"/>
    <p:sldId id="909" r:id="rId13"/>
    <p:sldId id="910" r:id="rId14"/>
    <p:sldId id="911" r:id="rId15"/>
    <p:sldId id="912" r:id="rId16"/>
    <p:sldId id="913" r:id="rId17"/>
    <p:sldId id="830" r:id="rId18"/>
    <p:sldId id="993" r:id="rId19"/>
    <p:sldId id="948" r:id="rId20"/>
    <p:sldId id="961" r:id="rId21"/>
    <p:sldId id="950" r:id="rId22"/>
    <p:sldId id="951" r:id="rId23"/>
    <p:sldId id="952" r:id="rId24"/>
    <p:sldId id="700" r:id="rId25"/>
    <p:sldId id="962" r:id="rId26"/>
    <p:sldId id="963" r:id="rId27"/>
    <p:sldId id="964" r:id="rId28"/>
    <p:sldId id="965" r:id="rId29"/>
    <p:sldId id="953" r:id="rId30"/>
    <p:sldId id="970" r:id="rId31"/>
    <p:sldId id="973" r:id="rId32"/>
    <p:sldId id="954" r:id="rId33"/>
    <p:sldId id="947" r:id="rId34"/>
    <p:sldId id="924" r:id="rId35"/>
    <p:sldId id="923" r:id="rId36"/>
    <p:sldId id="925" r:id="rId37"/>
    <p:sldId id="926" r:id="rId38"/>
    <p:sldId id="927" r:id="rId39"/>
    <p:sldId id="928" r:id="rId40"/>
    <p:sldId id="929" r:id="rId41"/>
    <p:sldId id="840" r:id="rId42"/>
    <p:sldId id="930" r:id="rId43"/>
    <p:sldId id="931" r:id="rId44"/>
    <p:sldId id="932" r:id="rId45"/>
    <p:sldId id="1565" r:id="rId46"/>
    <p:sldId id="1566" r:id="rId47"/>
    <p:sldId id="845" r:id="rId48"/>
    <p:sldId id="1077" r:id="rId49"/>
    <p:sldId id="1078" r:id="rId50"/>
    <p:sldId id="1079" r:id="rId51"/>
    <p:sldId id="1080" r:id="rId52"/>
    <p:sldId id="1081" r:id="rId53"/>
    <p:sldId id="1082" r:id="rId54"/>
    <p:sldId id="1083" r:id="rId55"/>
    <p:sldId id="853" r:id="rId56"/>
    <p:sldId id="854" r:id="rId57"/>
    <p:sldId id="855" r:id="rId58"/>
    <p:sldId id="939" r:id="rId59"/>
    <p:sldId id="941" r:id="rId60"/>
    <p:sldId id="942" r:id="rId61"/>
    <p:sldId id="943" r:id="rId62"/>
    <p:sldId id="945" r:id="rId63"/>
    <p:sldId id="946" r:id="rId64"/>
    <p:sldId id="852" r:id="rId65"/>
    <p:sldId id="866" r:id="rId66"/>
    <p:sldId id="878" r:id="rId67"/>
    <p:sldId id="879" r:id="rId68"/>
    <p:sldId id="886" r:id="rId69"/>
    <p:sldId id="881" r:id="rId70"/>
    <p:sldId id="882" r:id="rId71"/>
    <p:sldId id="884" r:id="rId72"/>
    <p:sldId id="883" r:id="rId73"/>
    <p:sldId id="885" r:id="rId74"/>
    <p:sldId id="887" r:id="rId75"/>
    <p:sldId id="895" r:id="rId76"/>
    <p:sldId id="867" r:id="rId77"/>
    <p:sldId id="890" r:id="rId78"/>
    <p:sldId id="891" r:id="rId79"/>
    <p:sldId id="892" r:id="rId80"/>
    <p:sldId id="889" r:id="rId81"/>
    <p:sldId id="915" r:id="rId82"/>
    <p:sldId id="916" r:id="rId83"/>
    <p:sldId id="917" r:id="rId84"/>
    <p:sldId id="918" r:id="rId85"/>
    <p:sldId id="919" r:id="rId86"/>
    <p:sldId id="1567" r:id="rId87"/>
    <p:sldId id="920" r:id="rId88"/>
    <p:sldId id="921" r:id="rId89"/>
    <p:sldId id="922" r:id="rId90"/>
    <p:sldId id="1013" r:id="rId91"/>
    <p:sldId id="903" r:id="rId92"/>
    <p:sldId id="904" r:id="rId93"/>
    <p:sldId id="906" r:id="rId94"/>
    <p:sldId id="1001" r:id="rId95"/>
    <p:sldId id="1017" r:id="rId96"/>
    <p:sldId id="1018" r:id="rId97"/>
    <p:sldId id="1019" r:id="rId98"/>
    <p:sldId id="1020" r:id="rId99"/>
    <p:sldId id="1021" r:id="rId100"/>
    <p:sldId id="1022" r:id="rId101"/>
    <p:sldId id="1023" r:id="rId102"/>
    <p:sldId id="1024" r:id="rId103"/>
    <p:sldId id="1025" r:id="rId104"/>
    <p:sldId id="1032" r:id="rId105"/>
    <p:sldId id="1026" r:id="rId106"/>
    <p:sldId id="1027" r:id="rId107"/>
    <p:sldId id="1028" r:id="rId108"/>
    <p:sldId id="1030" r:id="rId109"/>
    <p:sldId id="1033" r:id="rId110"/>
    <p:sldId id="1014" r:id="rId111"/>
    <p:sldId id="1350" r:id="rId112"/>
    <p:sldId id="997" r:id="rId113"/>
    <p:sldId id="1344" r:id="rId114"/>
  </p:sldIdLst>
  <p:sldSz cx="9144000" cy="6858000" type="overhead"/>
  <p:notesSz cx="7026275" cy="9280525"/>
  <p:defaultTextStyle>
    <a:defPPr>
      <a:defRPr lang="en-US"/>
    </a:defPPr>
    <a:lvl1pPr algn="ctr" rtl="0" eaLnBrk="0" fontAlgn="base" hangingPunct="0">
      <a:spcBef>
        <a:spcPct val="20000"/>
      </a:spcBef>
      <a:spcAft>
        <a:spcPct val="0"/>
      </a:spcAft>
      <a:defRPr sz="2400" b="1" kern="1200">
        <a:solidFill>
          <a:srgbClr val="FF0000"/>
        </a:solidFill>
        <a:latin typeface="Comic Sans MS" pitchFamily="66" charset="0"/>
        <a:ea typeface="ＭＳ Ｐゴシック" charset="-128"/>
        <a:cs typeface="+mn-cs"/>
      </a:defRPr>
    </a:lvl1pPr>
    <a:lvl2pPr marL="457200" algn="ctr" rtl="0" eaLnBrk="0" fontAlgn="base" hangingPunct="0">
      <a:spcBef>
        <a:spcPct val="20000"/>
      </a:spcBef>
      <a:spcAft>
        <a:spcPct val="0"/>
      </a:spcAft>
      <a:defRPr sz="2400" b="1" kern="1200">
        <a:solidFill>
          <a:srgbClr val="FF0000"/>
        </a:solidFill>
        <a:latin typeface="Comic Sans MS" pitchFamily="66" charset="0"/>
        <a:ea typeface="ＭＳ Ｐゴシック" charset="-128"/>
        <a:cs typeface="+mn-cs"/>
      </a:defRPr>
    </a:lvl2pPr>
    <a:lvl3pPr marL="914400" algn="ctr" rtl="0" eaLnBrk="0" fontAlgn="base" hangingPunct="0">
      <a:spcBef>
        <a:spcPct val="20000"/>
      </a:spcBef>
      <a:spcAft>
        <a:spcPct val="0"/>
      </a:spcAft>
      <a:defRPr sz="2400" b="1" kern="1200">
        <a:solidFill>
          <a:srgbClr val="FF0000"/>
        </a:solidFill>
        <a:latin typeface="Comic Sans MS" pitchFamily="66" charset="0"/>
        <a:ea typeface="ＭＳ Ｐゴシック" charset="-128"/>
        <a:cs typeface="+mn-cs"/>
      </a:defRPr>
    </a:lvl3pPr>
    <a:lvl4pPr marL="1371600" algn="ctr" rtl="0" eaLnBrk="0" fontAlgn="base" hangingPunct="0">
      <a:spcBef>
        <a:spcPct val="20000"/>
      </a:spcBef>
      <a:spcAft>
        <a:spcPct val="0"/>
      </a:spcAft>
      <a:defRPr sz="2400" b="1" kern="1200">
        <a:solidFill>
          <a:srgbClr val="FF0000"/>
        </a:solidFill>
        <a:latin typeface="Comic Sans MS" pitchFamily="66" charset="0"/>
        <a:ea typeface="ＭＳ Ｐゴシック" charset="-128"/>
        <a:cs typeface="+mn-cs"/>
      </a:defRPr>
    </a:lvl4pPr>
    <a:lvl5pPr marL="1828800" algn="ctr" rtl="0" eaLnBrk="0" fontAlgn="base" hangingPunct="0">
      <a:spcBef>
        <a:spcPct val="20000"/>
      </a:spcBef>
      <a:spcAft>
        <a:spcPct val="0"/>
      </a:spcAft>
      <a:defRPr sz="2400" b="1" kern="1200">
        <a:solidFill>
          <a:srgbClr val="FF0000"/>
        </a:solidFill>
        <a:latin typeface="Comic Sans MS" pitchFamily="66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b="1" kern="1200">
        <a:solidFill>
          <a:srgbClr val="FF0000"/>
        </a:solidFill>
        <a:latin typeface="Comic Sans MS" pitchFamily="66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b="1" kern="1200">
        <a:solidFill>
          <a:srgbClr val="FF0000"/>
        </a:solidFill>
        <a:latin typeface="Comic Sans MS" pitchFamily="66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b="1" kern="1200">
        <a:solidFill>
          <a:srgbClr val="FF0000"/>
        </a:solidFill>
        <a:latin typeface="Comic Sans MS" pitchFamily="66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b="1" kern="1200">
        <a:solidFill>
          <a:srgbClr val="FF0000"/>
        </a:solidFill>
        <a:latin typeface="Comic Sans MS" pitchFamily="66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0">
          <p15:clr>
            <a:srgbClr val="A4A3A4"/>
          </p15:clr>
        </p15:guide>
        <p15:guide id="2" pos="285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  <a:srgbClr val="0000FF"/>
    <a:srgbClr val="0066FF"/>
    <a:srgbClr val="FF0000"/>
    <a:srgbClr val="FF99FF"/>
    <a:srgbClr val="FFFFCC"/>
    <a:srgbClr val="99FFCC"/>
    <a:srgbClr val="99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945" autoAdjust="0"/>
  </p:normalViewPr>
  <p:slideViewPr>
    <p:cSldViewPr snapToGrid="0">
      <p:cViewPr varScale="1">
        <p:scale>
          <a:sx n="71" d="100"/>
          <a:sy n="71" d="100"/>
        </p:scale>
        <p:origin x="1144" y="18"/>
      </p:cViewPr>
      <p:guideLst>
        <p:guide orient="horz" pos="3360"/>
        <p:guide pos="2856"/>
      </p:guideLst>
    </p:cSldViewPr>
  </p:slideViewPr>
  <p:outlineViewPr>
    <p:cViewPr>
      <p:scale>
        <a:sx n="33" d="100"/>
        <a:sy n="33" d="100"/>
      </p:scale>
      <p:origin x="48" y="3352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1336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177" tIns="46589" rIns="93177" bIns="46589" numCol="1" anchor="ctr" anchorCtr="0" compatLnSpc="1">
            <a:prstTxWarp prst="textNoShape">
              <a:avLst/>
            </a:prstTxWarp>
          </a:bodyPr>
          <a:lstStyle>
            <a:lvl1pPr algn="l" defTabSz="931863">
              <a:spcBef>
                <a:spcPct val="0"/>
              </a:spcBef>
              <a:defRPr sz="1200" b="0">
                <a:solidFill>
                  <a:srgbClr val="0000FF"/>
                </a:solidFill>
                <a:latin typeface="Comic Sans MS" pitchFamily="66" charset="0"/>
                <a:ea typeface="+mn-ea"/>
              </a:defRPr>
            </a:lvl1pPr>
          </a:lstStyle>
          <a:p>
            <a:pPr>
              <a:defRPr/>
            </a:pPr>
            <a:endParaRPr lang="en-US" dirty="0">
              <a:latin typeface="Arial" pitchFamily="34" charset="0"/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1450" y="0"/>
            <a:ext cx="30448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177" tIns="46589" rIns="93177" bIns="46589" numCol="1" anchor="ctr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defRPr sz="1200" b="0">
                <a:solidFill>
                  <a:srgbClr val="0000FF"/>
                </a:solidFill>
                <a:latin typeface="Comic Sans MS" pitchFamily="66" charset="0"/>
                <a:ea typeface="+mn-ea"/>
              </a:defRPr>
            </a:lvl1pPr>
          </a:lstStyle>
          <a:p>
            <a:pPr>
              <a:defRPr/>
            </a:pPr>
            <a:endParaRPr lang="en-US" dirty="0">
              <a:latin typeface="Arial" pitchFamily="34" charset="0"/>
            </a:endParaRPr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6975"/>
            <a:ext cx="30448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l" defTabSz="931863">
              <a:spcBef>
                <a:spcPct val="0"/>
              </a:spcBef>
              <a:defRPr sz="1200" b="0">
                <a:solidFill>
                  <a:srgbClr val="0000FF"/>
                </a:solidFill>
                <a:latin typeface="Comic Sans MS" pitchFamily="66" charset="0"/>
                <a:ea typeface="+mn-ea"/>
              </a:defRPr>
            </a:lvl1pPr>
          </a:lstStyle>
          <a:p>
            <a:pPr>
              <a:defRPr/>
            </a:pPr>
            <a:endParaRPr lang="en-US" dirty="0">
              <a:latin typeface="Arial" pitchFamily="34" charset="0"/>
            </a:endParaRPr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1450" y="8816975"/>
            <a:ext cx="30448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defRPr sz="1200" b="0">
                <a:solidFill>
                  <a:srgbClr val="0000FF"/>
                </a:solidFill>
              </a:defRPr>
            </a:lvl1pPr>
          </a:lstStyle>
          <a:p>
            <a:pPr>
              <a:defRPr/>
            </a:pPr>
            <a:fld id="{AC7C8B8E-2F64-474E-8A29-B246BA0BB4A7}" type="slidenum">
              <a:rPr lang="en-US">
                <a:latin typeface="Arial" pitchFamily="34" charset="0"/>
              </a:rPr>
              <a:pPr>
                <a:defRPr/>
              </a:pPr>
              <a:t>‹#›</a:t>
            </a:fld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3285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l" defTabSz="931863">
              <a:spcBef>
                <a:spcPct val="0"/>
              </a:spcBef>
              <a:defRPr sz="1200" b="0">
                <a:solidFill>
                  <a:srgbClr val="0000FF"/>
                </a:solidFill>
                <a:latin typeface="Marlett" pitchFamily="2" charset="2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1450" y="0"/>
            <a:ext cx="30448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defRPr sz="1200" b="0">
                <a:solidFill>
                  <a:srgbClr val="0000FF"/>
                </a:solidFill>
                <a:latin typeface="Marlett" pitchFamily="2" charset="2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28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2213" y="695325"/>
            <a:ext cx="4641850" cy="34813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08488"/>
            <a:ext cx="5153025" cy="417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6975"/>
            <a:ext cx="30448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l" defTabSz="931863">
              <a:spcBef>
                <a:spcPct val="0"/>
              </a:spcBef>
              <a:defRPr sz="1200" b="0">
                <a:solidFill>
                  <a:srgbClr val="0000FF"/>
                </a:solidFill>
                <a:latin typeface="Marlett" pitchFamily="2" charset="2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1450" y="8816975"/>
            <a:ext cx="30448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defRPr sz="1200" b="0">
                <a:solidFill>
                  <a:srgbClr val="0000FF"/>
                </a:solidFill>
                <a:latin typeface="Marlett" pitchFamily="2" charset="2"/>
              </a:defRPr>
            </a:lvl1pPr>
          </a:lstStyle>
          <a:p>
            <a:pPr>
              <a:defRPr/>
            </a:pPr>
            <a:fld id="{7A179AA7-88EF-41FC-9297-14EBA50B631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2038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E37729-B592-4F7F-B7D6-E92CAF4619C8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DFA686-750E-49D7-B437-807194BE9F2C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DFA686-750E-49D7-B437-807194BE9F2C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6136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CE5BF1-6AEA-4576-903A-677887C0F364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CE5BF1-6AEA-4576-903A-677887C0F364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500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7F97FF-367B-443A-9E4A-90CE84CD15D4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20BC2A-A6CC-42CC-9CC9-9646573E23CA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D95F20-9BE7-40EC-9C45-93080F2B5BB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D5ACFD-7D83-4CD0-B256-439EEB1F1D1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4416648-5873-44EB-AA47-4CACB643D057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F3F31B-A289-4A3A-ADE0-D8EACFA4EC3D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B092EC-F17B-4F26-BCA5-6FBB5918B797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2B0CF0-79CC-4DB8-8646-F5028A4395D3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B1ED3F-5C5E-4C31-B00F-C9AABBA0BD71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95BD9F-679C-41A6-B7FE-A150038C5372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1D2344-EEB7-424D-BE29-338E82F294F1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75C1EC-89E8-47BC-AA53-D64610ED0FCF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9952C0-40DD-4F8B-81C9-236390828E1B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1803C0-D47E-4A2B-9645-D43559E464C3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337404-5E08-445E-9629-7E343C09A0C3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87FB6E-CB5E-4B3C-902E-C78B1CA696F7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80A44D-5D5D-41E7-8F90-4651A6FEEDA7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E6B49D-C94C-45F0-B29A-3C03A339D912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721256-08F1-4FD8-900E-B7A4459E324B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3D4D27-CEE8-4344-8C8F-A3B2B0F8BFFC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B44CB9-045E-43C6-B31E-B3A73977AAB7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A664F3-C5ED-4176-9537-E3586F454233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6E85F6-8DE3-4D92-963F-2D70A17174E5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CFF661-9414-4659-AC94-4AA400AB59DD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889DEE-8E4A-42C1-9E08-1C1B245E2D93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6F2CAF-F158-4A36-92D6-535D5CC0FC23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4E686D-821C-4E3E-8FC0-2769E22860FC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E21927-0645-4932-98F7-C557A49D28F3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125B49-A203-45D5-A6E5-55B41A041859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5EFB2F-6FA6-4581-8771-03E24D8785D7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C9F7EF-90A4-4D82-894B-9C2E00516D4D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88B845-DDC3-432C-9204-E4CF369AEA71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3BF192-A35B-4586-95C7-CAD5C3DFAB58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7E4231-6C81-497E-87E7-2DD2ABB288D2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7B637B-27A9-443C-B8CB-E355919C5694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F6A926-D885-445D-8C96-AD3849608587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A4EEB2-A94E-477E-9AAA-69E2DE31DBA0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A9C156-B2C8-45CB-AE90-2D1AFEAE3059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A9C156-B2C8-45CB-AE90-2D1AFEAE3059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54382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A9C156-B2C8-45CB-AE90-2D1AFEAE3059}" type="slidenum">
              <a:rPr lang="en-US" smtClean="0"/>
              <a:pPr/>
              <a:t>46</a:t>
            </a:fld>
            <a:endParaRPr lang="en-US" dirty="0"/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24728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8E08EC-A58E-4465-AFD0-5A270874243D}" type="slidenum">
              <a:rPr lang="en-US" smtClean="0"/>
              <a:pPr/>
              <a:t>47</a:t>
            </a:fld>
            <a:endParaRPr lang="en-US" dirty="0"/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B9A112B-0BCB-4809-BE09-52A82CCD1487}" type="slidenum">
              <a:rPr lang="en-US" smtClean="0"/>
              <a:pPr/>
              <a:t>48</a:t>
            </a:fld>
            <a:endParaRPr lang="en-US" dirty="0"/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8A783C-6D95-4E38-90DC-730036BC05BC}" type="slidenum">
              <a:rPr lang="en-US" smtClean="0"/>
              <a:pPr/>
              <a:t>49</a:t>
            </a:fld>
            <a:endParaRPr lang="en-US" dirty="0"/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Sense</a:t>
            </a:r>
            <a:r>
              <a:rPr lang="en-US" baseline="0" dirty="0"/>
              <a:t> must be volatile because of Java memory model so that JIT does not remove loop spinning on sense</a:t>
            </a:r>
            <a:endParaRPr lang="en-US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E30FBD0-8718-414D-AE48-A6169795AA97}" type="slidenum">
              <a:rPr lang="en-US" smtClean="0"/>
              <a:pPr/>
              <a:t>50</a:t>
            </a:fld>
            <a:endParaRPr lang="en-US" dirty="0"/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30DF23-A564-414E-B7F9-264233A5BF60}" type="slidenum">
              <a:rPr lang="en-US" smtClean="0"/>
              <a:pPr/>
              <a:t>51</a:t>
            </a:fld>
            <a:endParaRPr lang="en-US" dirty="0"/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15CA4F-0857-4891-B5EC-429A3138A976}" type="slidenum">
              <a:rPr lang="en-US" smtClean="0"/>
              <a:pPr/>
              <a:t>52</a:t>
            </a:fld>
            <a:endParaRPr lang="en-US" dirty="0"/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D17ED9-49A6-43D4-ADB2-26D2A4191F9E}" type="slidenum">
              <a:rPr lang="en-US" smtClean="0"/>
              <a:pPr/>
              <a:t>53</a:t>
            </a:fld>
            <a:endParaRPr lang="en-US" dirty="0"/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782BD9-7DF0-4459-B520-70B7722294ED}" type="slidenum">
              <a:rPr lang="en-US" smtClean="0"/>
              <a:pPr/>
              <a:t>54</a:t>
            </a:fld>
            <a:endParaRPr lang="en-US" dirty="0"/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FBE96F-6E18-4418-BB94-BAA557D1E17E}" type="slidenum">
              <a:rPr lang="en-US" smtClean="0"/>
              <a:pPr/>
              <a:t>55</a:t>
            </a:fld>
            <a:endParaRPr lang="en-US" dirty="0"/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97BA2F-0102-42AD-910B-35458289786A}" type="slidenum">
              <a:rPr lang="en-US" smtClean="0"/>
              <a:pPr/>
              <a:t>56</a:t>
            </a:fld>
            <a:endParaRPr lang="en-US" dirty="0"/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33F77D-D013-487B-94C4-981E42D19E6E}" type="slidenum">
              <a:rPr lang="en-US" smtClean="0"/>
              <a:pPr/>
              <a:t>57</a:t>
            </a:fld>
            <a:endParaRPr lang="en-US" dirty="0"/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94105F-8021-4D8D-879D-8C275A457F17}" type="slidenum">
              <a:rPr lang="en-US" smtClean="0"/>
              <a:pPr/>
              <a:t>58</a:t>
            </a:fld>
            <a:endParaRPr lang="en-US" dirty="0"/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AC6A6A-61EA-4964-B969-9DD58A21DBE9}" type="slidenum">
              <a:rPr lang="en-US" smtClean="0"/>
              <a:pPr/>
              <a:t>59</a:t>
            </a:fld>
            <a:endParaRPr lang="en-US" dirty="0"/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66DDB3-205F-45DF-A2F8-9B4071F0BEA6}" type="slidenum">
              <a:rPr lang="en-US" smtClean="0"/>
              <a:pPr/>
              <a:t>60</a:t>
            </a:fld>
            <a:endParaRPr lang="en-US" dirty="0"/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10ABD9-E66C-475D-B535-AA523A76B70D}" type="slidenum">
              <a:rPr lang="en-US" smtClean="0"/>
              <a:pPr/>
              <a:t>61</a:t>
            </a:fld>
            <a:endParaRPr lang="en-US" dirty="0"/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C810E0-5CD8-4442-A362-4E4DBAD07C4B}" type="slidenum">
              <a:rPr lang="en-US" smtClean="0"/>
              <a:pPr/>
              <a:t>62</a:t>
            </a:fld>
            <a:endParaRPr lang="en-US" dirty="0"/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4CFC375-C250-43FA-A5B2-01861D05339C}" type="slidenum">
              <a:rPr lang="en-US" smtClean="0"/>
              <a:pPr/>
              <a:t>63</a:t>
            </a:fld>
            <a:endParaRPr lang="en-US" dirty="0"/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BA6CAE-0326-493B-822F-3B94BEF25203}" type="slidenum">
              <a:rPr lang="en-US" smtClean="0"/>
              <a:pPr/>
              <a:t>64</a:t>
            </a:fld>
            <a:endParaRPr lang="en-US" dirty="0"/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D68DB8-4C83-4C34-8DBF-8B056015C543}" type="slidenum">
              <a:rPr lang="en-US" smtClean="0"/>
              <a:pPr/>
              <a:t>65</a:t>
            </a:fld>
            <a:endParaRPr lang="en-US" dirty="0"/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185D6D-21DB-4F19-88B6-25386BA36951}" type="slidenum">
              <a:rPr lang="en-US" smtClean="0"/>
              <a:pPr/>
              <a:t>66</a:t>
            </a:fld>
            <a:endParaRPr lang="en-US" dirty="0"/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F61F87-B45A-4937-8495-980C9831F309}" type="slidenum">
              <a:rPr lang="en-US" smtClean="0"/>
              <a:pPr/>
              <a:t>67</a:t>
            </a:fld>
            <a:endParaRPr lang="en-US" dirty="0"/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5C0760-6457-4E07-A99E-C5EFE7E889D6}" type="slidenum">
              <a:rPr lang="en-US" smtClean="0"/>
              <a:pPr/>
              <a:t>68</a:t>
            </a:fld>
            <a:endParaRPr lang="en-US" dirty="0"/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912E739-EB9E-48CD-8F89-646449CEEBC8}" type="slidenum">
              <a:rPr lang="en-US" smtClean="0"/>
              <a:pPr/>
              <a:t>69</a:t>
            </a:fld>
            <a:endParaRPr lang="en-US" dirty="0"/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79D6F2-5047-4C58-A658-D8F04A64256A}" type="slidenum">
              <a:rPr lang="en-US" smtClean="0"/>
              <a:pPr/>
              <a:t>70</a:t>
            </a:fld>
            <a:endParaRPr lang="en-US" dirty="0"/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314F4D-AF30-41D1-8E85-E199C623A578}" type="slidenum">
              <a:rPr lang="en-US" smtClean="0"/>
              <a:pPr/>
              <a:t>71</a:t>
            </a:fld>
            <a:endParaRPr lang="en-US" dirty="0"/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55DFF6-76EB-47EF-8FCC-5DF40FADD449}" type="slidenum">
              <a:rPr lang="en-US" smtClean="0"/>
              <a:pPr/>
              <a:t>72</a:t>
            </a:fld>
            <a:endParaRPr lang="en-US" dirty="0"/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2C28A90-3206-4897-BD7E-D0CDC617D316}" type="slidenum">
              <a:rPr lang="en-US" smtClean="0"/>
              <a:pPr/>
              <a:t>73</a:t>
            </a:fld>
            <a:endParaRPr lang="en-US" dirty="0"/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511894-B3CB-4627-87FC-5108E005C5EE}" type="slidenum">
              <a:rPr lang="en-US" smtClean="0"/>
              <a:pPr/>
              <a:t>74</a:t>
            </a:fld>
            <a:endParaRPr lang="en-US" dirty="0"/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88D0ED-3CB8-4ABE-A617-61C790C62A39}" type="slidenum">
              <a:rPr lang="en-US" smtClean="0"/>
              <a:pPr/>
              <a:t>75</a:t>
            </a:fld>
            <a:endParaRPr lang="en-US" dirty="0"/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45F0D2-8B28-40CC-85C0-76C06E3CB070}" type="slidenum">
              <a:rPr lang="en-US" smtClean="0"/>
              <a:pPr/>
              <a:t>76</a:t>
            </a:fld>
            <a:endParaRPr lang="en-US" dirty="0"/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D180A3-085D-4406-8103-1220310787A5}" type="slidenum">
              <a:rPr lang="en-US" smtClean="0"/>
              <a:pPr/>
              <a:t>77</a:t>
            </a:fld>
            <a:endParaRPr lang="en-US" dirty="0"/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07CECD-6C01-48E0-8BE5-4869D886E2C8}" type="slidenum">
              <a:rPr lang="en-US" smtClean="0"/>
              <a:pPr/>
              <a:t>78</a:t>
            </a:fld>
            <a:endParaRPr lang="en-US" dirty="0"/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0AADE4-5DE0-47B9-8019-A8D65D4FC6CD}" type="slidenum">
              <a:rPr lang="en-US" smtClean="0"/>
              <a:pPr/>
              <a:t>79</a:t>
            </a:fld>
            <a:endParaRPr lang="en-US" dirty="0"/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16DB1CD-E1BF-4911-A2B5-8B0BD771DD33}" type="slidenum">
              <a:rPr lang="en-US" smtClean="0"/>
              <a:pPr/>
              <a:t>80</a:t>
            </a:fld>
            <a:endParaRPr lang="en-US" dirty="0"/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5F042A-742B-4691-8D66-5200B5CB0911}" type="slidenum">
              <a:rPr lang="en-US" smtClean="0"/>
              <a:pPr/>
              <a:t>81</a:t>
            </a:fld>
            <a:endParaRPr lang="en-US" dirty="0"/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DB0AD5-F368-43F2-BA7E-0344A705F13A}" type="slidenum">
              <a:rPr lang="en-US" smtClean="0"/>
              <a:pPr/>
              <a:t>82</a:t>
            </a:fld>
            <a:endParaRPr lang="en-US" dirty="0"/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52D29E-416F-44D1-B04A-B073C95E276A}" type="slidenum">
              <a:rPr lang="en-US" smtClean="0"/>
              <a:pPr/>
              <a:t>83</a:t>
            </a:fld>
            <a:endParaRPr lang="en-US" dirty="0"/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A87A29-513E-43A8-9EB2-C69292CCF59D}" type="slidenum">
              <a:rPr lang="en-US" smtClean="0"/>
              <a:pPr/>
              <a:t>84</a:t>
            </a:fld>
            <a:endParaRPr lang="en-US" dirty="0"/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AA76B7-B4FC-4F28-8BDE-1CE11EA2222A}" type="slidenum">
              <a:rPr lang="en-US" smtClean="0"/>
              <a:pPr/>
              <a:t>85</a:t>
            </a:fld>
            <a:endParaRPr lang="en-US" dirty="0"/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AA76B7-B4FC-4F28-8BDE-1CE11EA2222A}" type="slidenum">
              <a:rPr lang="en-US" smtClean="0"/>
              <a:pPr/>
              <a:t>86</a:t>
            </a:fld>
            <a:endParaRPr lang="en-US" dirty="0"/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0055064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3A78D6-CFB1-4D89-8220-965BD4C30214}" type="slidenum">
              <a:rPr lang="en-US" smtClean="0"/>
              <a:pPr/>
              <a:t>87</a:t>
            </a:fld>
            <a:endParaRPr lang="en-US" dirty="0"/>
          </a:p>
        </p:txBody>
      </p:sp>
      <p:sp>
        <p:nvSpPr>
          <p:cNvPr id="252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4A1884-3494-4537-8465-CC2DC111CC2A}" type="slidenum">
              <a:rPr lang="en-US" smtClean="0"/>
              <a:pPr/>
              <a:t>88</a:t>
            </a:fld>
            <a:endParaRPr lang="en-US" dirty="0"/>
          </a:p>
        </p:txBody>
      </p:sp>
      <p:sp>
        <p:nvSpPr>
          <p:cNvPr id="253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A4BFF2-B3A9-49AC-9FF5-0C4285D1E205}" type="slidenum">
              <a:rPr lang="en-US" smtClean="0"/>
              <a:pPr/>
              <a:t>89</a:t>
            </a:fld>
            <a:endParaRPr lang="en-US" dirty="0"/>
          </a:p>
        </p:txBody>
      </p:sp>
      <p:sp>
        <p:nvSpPr>
          <p:cNvPr id="254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A3A924-2AFF-495E-86F0-7472155112E0}" type="slidenum">
              <a:rPr lang="en-US" smtClean="0"/>
              <a:pPr/>
              <a:t>90</a:t>
            </a:fld>
            <a:endParaRPr lang="en-US" dirty="0"/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757AA9-269F-4089-AFFB-DFD3BE104CDC}" type="slidenum">
              <a:rPr lang="en-US" smtClean="0"/>
              <a:pPr/>
              <a:t>91</a:t>
            </a:fld>
            <a:endParaRPr lang="en-US" dirty="0"/>
          </a:p>
        </p:txBody>
      </p:sp>
      <p:sp>
        <p:nvSpPr>
          <p:cNvPr id="257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6BF10D-8174-4263-82F6-E3949519AFAA}" type="slidenum">
              <a:rPr lang="en-US" smtClean="0"/>
              <a:pPr/>
              <a:t>92</a:t>
            </a:fld>
            <a:endParaRPr lang="en-US" dirty="0"/>
          </a:p>
        </p:txBody>
      </p:sp>
      <p:sp>
        <p:nvSpPr>
          <p:cNvPr id="258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E81B15-50B0-42F5-BC2F-57AE0FEC8887}" type="slidenum">
              <a:rPr lang="en-US" smtClean="0"/>
              <a:pPr/>
              <a:t>93</a:t>
            </a:fld>
            <a:endParaRPr lang="en-US" dirty="0"/>
          </a:p>
        </p:txBody>
      </p:sp>
      <p:sp>
        <p:nvSpPr>
          <p:cNvPr id="259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C29B3F-0055-417B-9F4C-36E13AC3BA9A}" type="slidenum">
              <a:rPr lang="en-US" smtClean="0"/>
              <a:pPr/>
              <a:t>94</a:t>
            </a:fld>
            <a:endParaRPr lang="en-US" dirty="0"/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We describe the static tree using counters in the nodes but could use simple array of locations, each written by a child, all spun on (repeatedly read) by the parent 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7"/>
          <p:cNvSpPr txBox="1">
            <a:spLocks noGrp="1" noChangeArrowheads="1"/>
          </p:cNvSpPr>
          <p:nvPr/>
        </p:nvSpPr>
        <p:spPr bwMode="auto">
          <a:xfrm>
            <a:off x="3981450" y="8816975"/>
            <a:ext cx="30448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defTabSz="931863">
              <a:spcBef>
                <a:spcPct val="0"/>
              </a:spcBef>
            </a:pPr>
            <a:fld id="{273C3F02-01AE-43F5-80CA-0C9BB941BD48}" type="slidenum">
              <a:rPr lang="en-US" sz="1200" b="0">
                <a:solidFill>
                  <a:srgbClr val="0000FF"/>
                </a:solidFill>
                <a:latin typeface="Marlett" pitchFamily="2" charset="2"/>
              </a:rPr>
              <a:pPr algn="r" defTabSz="931863">
                <a:spcBef>
                  <a:spcPct val="0"/>
                </a:spcBef>
              </a:pPr>
              <a:t>95</a:t>
            </a:fld>
            <a:endParaRPr lang="en-US" sz="1200" b="0" dirty="0">
              <a:solidFill>
                <a:srgbClr val="0000FF"/>
              </a:solidFill>
              <a:latin typeface="Marlett" pitchFamily="2" charset="2"/>
            </a:endParaRPr>
          </a:p>
        </p:txBody>
      </p:sp>
      <p:sp>
        <p:nvSpPr>
          <p:cNvPr id="263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We describe the static tree using counters in the nodes but could use simple array of locations, each written by a child, all spun on (repeatedly read) by the parent 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7"/>
          <p:cNvSpPr txBox="1">
            <a:spLocks noGrp="1" noChangeArrowheads="1"/>
          </p:cNvSpPr>
          <p:nvPr/>
        </p:nvSpPr>
        <p:spPr bwMode="auto">
          <a:xfrm>
            <a:off x="3981450" y="8816975"/>
            <a:ext cx="30448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defTabSz="931863">
              <a:spcBef>
                <a:spcPct val="0"/>
              </a:spcBef>
            </a:pPr>
            <a:fld id="{322F9DF4-B5B4-4FFE-9A05-343555FC271C}" type="slidenum">
              <a:rPr lang="en-US" sz="1200" b="0">
                <a:solidFill>
                  <a:srgbClr val="0000FF"/>
                </a:solidFill>
                <a:latin typeface="Marlett" pitchFamily="2" charset="2"/>
              </a:rPr>
              <a:pPr algn="r" defTabSz="931863">
                <a:spcBef>
                  <a:spcPct val="0"/>
                </a:spcBef>
              </a:pPr>
              <a:t>96</a:t>
            </a:fld>
            <a:endParaRPr lang="en-US" sz="1200" b="0" dirty="0">
              <a:solidFill>
                <a:srgbClr val="0000FF"/>
              </a:solidFill>
              <a:latin typeface="Marlett" pitchFamily="2" charset="2"/>
            </a:endParaRPr>
          </a:p>
        </p:txBody>
      </p:sp>
      <p:sp>
        <p:nvSpPr>
          <p:cNvPr id="264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We describe the static tree using counters in the nodes but could use simple array of locations, each written by a child, all spun on (repeatedly read) by the parent 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 txBox="1">
            <a:spLocks noGrp="1" noChangeArrowheads="1"/>
          </p:cNvSpPr>
          <p:nvPr/>
        </p:nvSpPr>
        <p:spPr bwMode="auto">
          <a:xfrm>
            <a:off x="3981450" y="8816975"/>
            <a:ext cx="30448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defTabSz="931863">
              <a:spcBef>
                <a:spcPct val="0"/>
              </a:spcBef>
            </a:pPr>
            <a:fld id="{83EA43B2-0E9A-4696-9364-18A6E6AF5F36}" type="slidenum">
              <a:rPr lang="en-US" sz="1200" b="0">
                <a:solidFill>
                  <a:srgbClr val="0000FF"/>
                </a:solidFill>
                <a:latin typeface="Marlett" pitchFamily="2" charset="2"/>
              </a:rPr>
              <a:pPr algn="r" defTabSz="931863">
                <a:spcBef>
                  <a:spcPct val="0"/>
                </a:spcBef>
              </a:pPr>
              <a:t>97</a:t>
            </a:fld>
            <a:endParaRPr lang="en-US" sz="1200" b="0" dirty="0">
              <a:solidFill>
                <a:srgbClr val="0000FF"/>
              </a:solidFill>
              <a:latin typeface="Marlett" pitchFamily="2" charset="2"/>
            </a:endParaRPr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We describe the static tree using counters in the nodes but could use simple array of locations, each written by a child, all spun on (repeatedly read) by the parent 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7"/>
          <p:cNvSpPr txBox="1">
            <a:spLocks noGrp="1" noChangeArrowheads="1"/>
          </p:cNvSpPr>
          <p:nvPr/>
        </p:nvSpPr>
        <p:spPr bwMode="auto">
          <a:xfrm>
            <a:off x="3981450" y="8816975"/>
            <a:ext cx="30448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defTabSz="931863">
              <a:spcBef>
                <a:spcPct val="0"/>
              </a:spcBef>
            </a:pPr>
            <a:fld id="{3C6BBFA1-E373-40EE-943D-1A58932FF9EB}" type="slidenum">
              <a:rPr lang="en-US" sz="1200" b="0">
                <a:solidFill>
                  <a:srgbClr val="0000FF"/>
                </a:solidFill>
                <a:latin typeface="Marlett" pitchFamily="2" charset="2"/>
              </a:rPr>
              <a:pPr algn="r" defTabSz="931863">
                <a:spcBef>
                  <a:spcPct val="0"/>
                </a:spcBef>
              </a:pPr>
              <a:t>98</a:t>
            </a:fld>
            <a:endParaRPr lang="en-US" sz="1200" b="0" dirty="0">
              <a:solidFill>
                <a:srgbClr val="0000FF"/>
              </a:solidFill>
              <a:latin typeface="Marlett" pitchFamily="2" charset="2"/>
            </a:endParaRPr>
          </a:p>
        </p:txBody>
      </p:sp>
      <p:sp>
        <p:nvSpPr>
          <p:cNvPr id="266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We describe the static tree using counters in the nodes but could use simple array of locations, each written by a child, all spun on (repeatedly read) by the parent 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7"/>
          <p:cNvSpPr txBox="1">
            <a:spLocks noGrp="1" noChangeArrowheads="1"/>
          </p:cNvSpPr>
          <p:nvPr/>
        </p:nvSpPr>
        <p:spPr bwMode="auto">
          <a:xfrm>
            <a:off x="3981450" y="8816975"/>
            <a:ext cx="30448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defTabSz="931863">
              <a:spcBef>
                <a:spcPct val="0"/>
              </a:spcBef>
            </a:pPr>
            <a:fld id="{82783FB1-E503-4183-B8AF-D136292A7675}" type="slidenum">
              <a:rPr lang="en-US" sz="1200" b="0">
                <a:solidFill>
                  <a:srgbClr val="0000FF"/>
                </a:solidFill>
                <a:latin typeface="Marlett" pitchFamily="2" charset="2"/>
              </a:rPr>
              <a:pPr algn="r" defTabSz="931863">
                <a:spcBef>
                  <a:spcPct val="0"/>
                </a:spcBef>
              </a:pPr>
              <a:t>99</a:t>
            </a:fld>
            <a:endParaRPr lang="en-US" sz="1200" b="0" dirty="0">
              <a:solidFill>
                <a:srgbClr val="0000FF"/>
              </a:solidFill>
              <a:latin typeface="Marlett" pitchFamily="2" charset="2"/>
            </a:endParaRPr>
          </a:p>
        </p:txBody>
      </p:sp>
      <p:sp>
        <p:nvSpPr>
          <p:cNvPr id="267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We describe the static tree using counters in the nodes but could use simple array of locations, each written by a child, all spun on (repeatedly read) by the parent 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7"/>
          <p:cNvSpPr txBox="1">
            <a:spLocks noGrp="1" noChangeArrowheads="1"/>
          </p:cNvSpPr>
          <p:nvPr/>
        </p:nvSpPr>
        <p:spPr bwMode="auto">
          <a:xfrm>
            <a:off x="3981450" y="8816975"/>
            <a:ext cx="30448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defTabSz="931863">
              <a:spcBef>
                <a:spcPct val="0"/>
              </a:spcBef>
            </a:pPr>
            <a:fld id="{A994FDBE-1EA0-45D6-BC62-5E389FE37CC0}" type="slidenum">
              <a:rPr lang="en-US" sz="1200" b="0">
                <a:solidFill>
                  <a:srgbClr val="0000FF"/>
                </a:solidFill>
                <a:latin typeface="Marlett" pitchFamily="2" charset="2"/>
              </a:rPr>
              <a:pPr algn="r" defTabSz="931863">
                <a:spcBef>
                  <a:spcPct val="0"/>
                </a:spcBef>
              </a:pPr>
              <a:t>100</a:t>
            </a:fld>
            <a:endParaRPr lang="en-US" sz="1200" b="0" dirty="0">
              <a:solidFill>
                <a:srgbClr val="0000FF"/>
              </a:solidFill>
              <a:latin typeface="Marlett" pitchFamily="2" charset="2"/>
            </a:endParaRPr>
          </a:p>
        </p:txBody>
      </p:sp>
      <p:sp>
        <p:nvSpPr>
          <p:cNvPr id="268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We describe the static tree using counters in the nodes but could use simple array of locations, each written by a child, all spun on (repeatedly read) by the parent 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7"/>
          <p:cNvSpPr txBox="1">
            <a:spLocks noGrp="1" noChangeArrowheads="1"/>
          </p:cNvSpPr>
          <p:nvPr/>
        </p:nvSpPr>
        <p:spPr bwMode="auto">
          <a:xfrm>
            <a:off x="3981450" y="8816975"/>
            <a:ext cx="30448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defTabSz="931863">
              <a:spcBef>
                <a:spcPct val="0"/>
              </a:spcBef>
            </a:pPr>
            <a:fld id="{F8E4E5B0-6C96-4499-8A6C-F62D8E91A776}" type="slidenum">
              <a:rPr lang="en-US" sz="1200" b="0">
                <a:solidFill>
                  <a:srgbClr val="0000FF"/>
                </a:solidFill>
                <a:latin typeface="Marlett" pitchFamily="2" charset="2"/>
              </a:rPr>
              <a:pPr algn="r" defTabSz="931863">
                <a:spcBef>
                  <a:spcPct val="0"/>
                </a:spcBef>
              </a:pPr>
              <a:t>101</a:t>
            </a:fld>
            <a:endParaRPr lang="en-US" sz="1200" b="0" dirty="0">
              <a:solidFill>
                <a:srgbClr val="0000FF"/>
              </a:solidFill>
              <a:latin typeface="Marlett" pitchFamily="2" charset="2"/>
            </a:endParaRPr>
          </a:p>
        </p:txBody>
      </p:sp>
      <p:sp>
        <p:nvSpPr>
          <p:cNvPr id="269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We describe the static tree using counters in the nodes but could use simple array of locations, each written by a child, all spun on (repeatedly read) by the parent 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7"/>
          <p:cNvSpPr txBox="1">
            <a:spLocks noGrp="1" noChangeArrowheads="1"/>
          </p:cNvSpPr>
          <p:nvPr/>
        </p:nvSpPr>
        <p:spPr bwMode="auto">
          <a:xfrm>
            <a:off x="3981450" y="8816975"/>
            <a:ext cx="30448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defTabSz="931863">
              <a:spcBef>
                <a:spcPct val="0"/>
              </a:spcBef>
            </a:pPr>
            <a:fld id="{555AA2EC-8B8B-4398-8A79-C2E7D3A2C7C9}" type="slidenum">
              <a:rPr lang="en-US" sz="1200" b="0">
                <a:solidFill>
                  <a:srgbClr val="0000FF"/>
                </a:solidFill>
                <a:latin typeface="Marlett" pitchFamily="2" charset="2"/>
              </a:rPr>
              <a:pPr algn="r" defTabSz="931863">
                <a:spcBef>
                  <a:spcPct val="0"/>
                </a:spcBef>
              </a:pPr>
              <a:t>102</a:t>
            </a:fld>
            <a:endParaRPr lang="en-US" sz="1200" b="0" dirty="0">
              <a:solidFill>
                <a:srgbClr val="0000FF"/>
              </a:solidFill>
              <a:latin typeface="Marlett" pitchFamily="2" charset="2"/>
            </a:endParaRPr>
          </a:p>
        </p:txBody>
      </p:sp>
      <p:sp>
        <p:nvSpPr>
          <p:cNvPr id="270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We describe the static tree using counters in the nodes but could use simple array of locations, each written by a child, all spun on (repeatedly read) by the parent 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7"/>
          <p:cNvSpPr txBox="1">
            <a:spLocks noGrp="1" noChangeArrowheads="1"/>
          </p:cNvSpPr>
          <p:nvPr/>
        </p:nvSpPr>
        <p:spPr bwMode="auto">
          <a:xfrm>
            <a:off x="3981450" y="8816975"/>
            <a:ext cx="30448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defTabSz="931863">
              <a:spcBef>
                <a:spcPct val="0"/>
              </a:spcBef>
            </a:pPr>
            <a:fld id="{0B884CF1-D1B9-4128-83D8-49834074343D}" type="slidenum">
              <a:rPr lang="en-US" sz="1200" b="0">
                <a:solidFill>
                  <a:srgbClr val="0000FF"/>
                </a:solidFill>
                <a:latin typeface="Marlett" pitchFamily="2" charset="2"/>
              </a:rPr>
              <a:pPr algn="r" defTabSz="931863">
                <a:spcBef>
                  <a:spcPct val="0"/>
                </a:spcBef>
              </a:pPr>
              <a:t>103</a:t>
            </a:fld>
            <a:endParaRPr lang="en-US" sz="1200" b="0" dirty="0">
              <a:solidFill>
                <a:srgbClr val="0000FF"/>
              </a:solidFill>
              <a:latin typeface="Marlett" pitchFamily="2" charset="2"/>
            </a:endParaRPr>
          </a:p>
        </p:txBody>
      </p:sp>
      <p:sp>
        <p:nvSpPr>
          <p:cNvPr id="271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We describe the static tree using counters in the nodes but could use simple array of locations, each written by a child, all spun on (repeatedly read) by the parent 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7"/>
          <p:cNvSpPr txBox="1">
            <a:spLocks noGrp="1" noChangeArrowheads="1"/>
          </p:cNvSpPr>
          <p:nvPr/>
        </p:nvSpPr>
        <p:spPr bwMode="auto">
          <a:xfrm>
            <a:off x="3981450" y="8816975"/>
            <a:ext cx="30448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defTabSz="931863">
              <a:spcBef>
                <a:spcPct val="0"/>
              </a:spcBef>
            </a:pPr>
            <a:fld id="{46CC1AD3-58CD-4A58-8259-D93FFB34CB6D}" type="slidenum">
              <a:rPr lang="en-US" sz="1200" b="0">
                <a:solidFill>
                  <a:srgbClr val="0000FF"/>
                </a:solidFill>
                <a:latin typeface="Marlett" pitchFamily="2" charset="2"/>
              </a:rPr>
              <a:pPr algn="r" defTabSz="931863">
                <a:spcBef>
                  <a:spcPct val="0"/>
                </a:spcBef>
              </a:pPr>
              <a:t>104</a:t>
            </a:fld>
            <a:endParaRPr lang="en-US" sz="1200" b="0" dirty="0">
              <a:solidFill>
                <a:srgbClr val="0000FF"/>
              </a:solidFill>
              <a:latin typeface="Marlett" pitchFamily="2" charset="2"/>
            </a:endParaRPr>
          </a:p>
        </p:txBody>
      </p:sp>
      <p:sp>
        <p:nvSpPr>
          <p:cNvPr id="272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We describe the static tree using counters in the nodes but could use simple array of locations, each written by a child, all spun on (repeatedly read) by the parent 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7"/>
          <p:cNvSpPr txBox="1">
            <a:spLocks noGrp="1" noChangeArrowheads="1"/>
          </p:cNvSpPr>
          <p:nvPr/>
        </p:nvSpPr>
        <p:spPr bwMode="auto">
          <a:xfrm>
            <a:off x="3981450" y="8816975"/>
            <a:ext cx="30448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defTabSz="931863">
              <a:spcBef>
                <a:spcPct val="0"/>
              </a:spcBef>
            </a:pPr>
            <a:fld id="{CDBF0034-9216-4710-BBED-53FECDAABD29}" type="slidenum">
              <a:rPr lang="en-US" sz="1200" b="0">
                <a:solidFill>
                  <a:srgbClr val="0000FF"/>
                </a:solidFill>
                <a:latin typeface="Marlett" pitchFamily="2" charset="2"/>
              </a:rPr>
              <a:pPr algn="r" defTabSz="931863">
                <a:spcBef>
                  <a:spcPct val="0"/>
                </a:spcBef>
              </a:pPr>
              <a:t>105</a:t>
            </a:fld>
            <a:endParaRPr lang="en-US" sz="1200" b="0" dirty="0">
              <a:solidFill>
                <a:srgbClr val="0000FF"/>
              </a:solidFill>
              <a:latin typeface="Marlett" pitchFamily="2" charset="2"/>
            </a:endParaRPr>
          </a:p>
        </p:txBody>
      </p:sp>
      <p:sp>
        <p:nvSpPr>
          <p:cNvPr id="273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We describe the static tree using counters in the nodes but could use simple array of locations, each written by a child, all spun on (repeatedly read) by the parent 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7"/>
          <p:cNvSpPr txBox="1">
            <a:spLocks noGrp="1" noChangeArrowheads="1"/>
          </p:cNvSpPr>
          <p:nvPr/>
        </p:nvSpPr>
        <p:spPr bwMode="auto">
          <a:xfrm>
            <a:off x="3981450" y="8816975"/>
            <a:ext cx="30448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defTabSz="931863">
              <a:spcBef>
                <a:spcPct val="0"/>
              </a:spcBef>
            </a:pPr>
            <a:fld id="{0D2B7E46-6DDF-4506-BE78-7042A1077E47}" type="slidenum">
              <a:rPr lang="en-US" sz="1200" b="0">
                <a:solidFill>
                  <a:srgbClr val="0000FF"/>
                </a:solidFill>
                <a:latin typeface="Marlett" pitchFamily="2" charset="2"/>
              </a:rPr>
              <a:pPr algn="r" defTabSz="931863">
                <a:spcBef>
                  <a:spcPct val="0"/>
                </a:spcBef>
              </a:pPr>
              <a:t>106</a:t>
            </a:fld>
            <a:endParaRPr lang="en-US" sz="1200" b="0" dirty="0">
              <a:solidFill>
                <a:srgbClr val="0000FF"/>
              </a:solidFill>
              <a:latin typeface="Marlett" pitchFamily="2" charset="2"/>
            </a:endParaRPr>
          </a:p>
        </p:txBody>
      </p:sp>
      <p:sp>
        <p:nvSpPr>
          <p:cNvPr id="274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4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We describe the static tree using counters in the nodes but could use simple array of locations, each written by a child, all spun on (repeatedly read) by the parent 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7"/>
          <p:cNvSpPr txBox="1">
            <a:spLocks noGrp="1" noChangeArrowheads="1"/>
          </p:cNvSpPr>
          <p:nvPr/>
        </p:nvSpPr>
        <p:spPr bwMode="auto">
          <a:xfrm>
            <a:off x="3981450" y="8816975"/>
            <a:ext cx="30448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defTabSz="931863">
              <a:spcBef>
                <a:spcPct val="0"/>
              </a:spcBef>
            </a:pPr>
            <a:fld id="{8173C59B-26E6-4EC8-9655-068FD3700CC6}" type="slidenum">
              <a:rPr lang="en-US" sz="1200" b="0">
                <a:solidFill>
                  <a:srgbClr val="0000FF"/>
                </a:solidFill>
                <a:latin typeface="Marlett" pitchFamily="2" charset="2"/>
              </a:rPr>
              <a:pPr algn="r" defTabSz="931863">
                <a:spcBef>
                  <a:spcPct val="0"/>
                </a:spcBef>
              </a:pPr>
              <a:t>107</a:t>
            </a:fld>
            <a:endParaRPr lang="en-US" sz="1200" b="0" dirty="0">
              <a:solidFill>
                <a:srgbClr val="0000FF"/>
              </a:solidFill>
              <a:latin typeface="Marlett" pitchFamily="2" charset="2"/>
            </a:endParaRPr>
          </a:p>
        </p:txBody>
      </p:sp>
      <p:sp>
        <p:nvSpPr>
          <p:cNvPr id="275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We describe the static tree using counters in the nodes but could use simple array of locations, each written by a child, all spun on (repeatedly read) by the parent 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7"/>
          <p:cNvSpPr txBox="1">
            <a:spLocks noGrp="1" noChangeArrowheads="1"/>
          </p:cNvSpPr>
          <p:nvPr/>
        </p:nvSpPr>
        <p:spPr bwMode="auto">
          <a:xfrm>
            <a:off x="3981450" y="8816975"/>
            <a:ext cx="30448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defTabSz="931863">
              <a:spcBef>
                <a:spcPct val="0"/>
              </a:spcBef>
            </a:pPr>
            <a:fld id="{5BD5E060-B577-4AE7-B37E-B6D69C02CFC3}" type="slidenum">
              <a:rPr lang="en-US" sz="1200" b="0">
                <a:solidFill>
                  <a:srgbClr val="0000FF"/>
                </a:solidFill>
                <a:latin typeface="Marlett" pitchFamily="2" charset="2"/>
              </a:rPr>
              <a:pPr algn="r" defTabSz="931863">
                <a:spcBef>
                  <a:spcPct val="0"/>
                </a:spcBef>
              </a:pPr>
              <a:t>108</a:t>
            </a:fld>
            <a:endParaRPr lang="en-US" sz="1200" b="0" dirty="0">
              <a:solidFill>
                <a:srgbClr val="0000FF"/>
              </a:solidFill>
              <a:latin typeface="Marlett" pitchFamily="2" charset="2"/>
            </a:endParaRPr>
          </a:p>
        </p:txBody>
      </p:sp>
      <p:sp>
        <p:nvSpPr>
          <p:cNvPr id="276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We describe the static tree using counters in the nodes but could use simple array of locations, each written by a child, all spun on (repeatedly read) by the parent 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7"/>
          <p:cNvSpPr txBox="1">
            <a:spLocks noGrp="1" noChangeArrowheads="1"/>
          </p:cNvSpPr>
          <p:nvPr/>
        </p:nvSpPr>
        <p:spPr bwMode="auto">
          <a:xfrm>
            <a:off x="3981450" y="8816975"/>
            <a:ext cx="30448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defTabSz="931863">
              <a:spcBef>
                <a:spcPct val="0"/>
              </a:spcBef>
            </a:pPr>
            <a:fld id="{0DFBEBD9-7E19-446F-AA9C-59F3EB514684}" type="slidenum">
              <a:rPr lang="en-US" sz="1200" b="0">
                <a:solidFill>
                  <a:srgbClr val="0000FF"/>
                </a:solidFill>
                <a:latin typeface="Marlett" pitchFamily="2" charset="2"/>
              </a:rPr>
              <a:pPr algn="r" defTabSz="931863">
                <a:spcBef>
                  <a:spcPct val="0"/>
                </a:spcBef>
              </a:pPr>
              <a:t>109</a:t>
            </a:fld>
            <a:endParaRPr lang="en-US" sz="1200" b="0" dirty="0">
              <a:solidFill>
                <a:srgbClr val="0000FF"/>
              </a:solidFill>
              <a:latin typeface="Marlett" pitchFamily="2" charset="2"/>
            </a:endParaRPr>
          </a:p>
        </p:txBody>
      </p:sp>
      <p:sp>
        <p:nvSpPr>
          <p:cNvPr id="277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7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We describe the static tree using counters in the nodes but could use simple array of locations, each written by a child, all spun on (repeatedly read) by the parent 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C93AEB-E1C0-4EF2-935E-A6C3E37CD83F}" type="slidenum">
              <a:rPr lang="en-US" smtClean="0"/>
              <a:pPr/>
              <a:t>110</a:t>
            </a:fld>
            <a:endParaRPr lang="en-US" dirty="0"/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7A6790-E7E6-4CFE-83FE-D42BCD4D206D}" type="slidenum">
              <a:rPr lang="en-US" smtClean="0"/>
              <a:pPr/>
              <a:t>112</a:t>
            </a:fld>
            <a:endParaRPr lang="en-US" dirty="0"/>
          </a:p>
        </p:txBody>
      </p:sp>
      <p:sp>
        <p:nvSpPr>
          <p:cNvPr id="323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696913"/>
            <a:ext cx="4640263" cy="3479800"/>
          </a:xfrm>
          <a:ln/>
        </p:spPr>
      </p:sp>
      <p:sp>
        <p:nvSpPr>
          <p:cNvPr id="323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6625" y="4408488"/>
            <a:ext cx="5153025" cy="4175125"/>
          </a:xfrm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Art of Multiprocessor Programming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23BB17F-2C62-482D-AD9D-648262D8A3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Art of Multiprocessor Programming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9C53AA-2AA1-4105-90BA-CA0A4E3568C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Art of Multiprocessor Programming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38508F-6B9B-4404-84A2-BBC6606BFC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Art of Multiprocessor Programming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D014AA-3CA7-4D3B-88A9-2CD59A62D31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Art of Multiprocessor Programming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66C955-2A19-4DC9-8A86-14589545D47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Art of Multiprocessor Programming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F99674-1858-4926-8BD2-2B936BF1549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Art of Multiprocessor Programming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000695-008A-4D35-B747-46C593FA57A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Art of Multiprocessor Programming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97BDF8-A961-436C-AC6B-E212DB0303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Art of Multiprocessor Programming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4F6C50-D5F2-4AE5-A760-2E664F3E5B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Art of Multiprocessor Programming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730C81-C28D-4A65-A007-C7D00CBCDBA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Art of Multiprocessor Programming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F3B666-15E2-4F22-93F4-E384F1CBDE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b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Art of Multiprocessor Programming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6E2CEB1-5990-45A6-A231-48C8EAE2FE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2" name="Picture 8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069975" y="6326188"/>
            <a:ext cx="144463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55638" y="6157913"/>
            <a:ext cx="587375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charset="-128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  <a:ea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00FF"/>
          </a:solidFill>
          <a:latin typeface="Arial" pitchFamily="34" charset="0"/>
          <a:ea typeface="ＭＳ Ｐゴシック" charset="-128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00FF"/>
          </a:solidFill>
          <a:latin typeface="Arial" pitchFamily="34" charset="0"/>
          <a:ea typeface="ＭＳ Ｐゴシック" charset="-128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FF"/>
          </a:solidFill>
          <a:latin typeface="Arial" pitchFamily="34" charset="0"/>
          <a:ea typeface="ＭＳ Ｐゴシック" charset="-128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FF"/>
          </a:solidFill>
          <a:latin typeface="Arial" pitchFamily="34" charset="0"/>
          <a:ea typeface="ＭＳ Ｐゴシック" charset="-128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latin typeface="Arial" pitchFamily="34" charset="0"/>
          <a:ea typeface="ＭＳ Ｐゴシック" charset="-128"/>
          <a:cs typeface="Arial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6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6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6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hyperlink" Target="http://creativecommons.org/licenses/by-sa/2.5/" TargetMode="External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0FC12698-B31D-3FAF-F2C0-E143BD163A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788" y="273423"/>
            <a:ext cx="9144000" cy="685800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7A80C9F5-4353-8DB1-D535-4BC3BA6B82CD}"/>
              </a:ext>
            </a:extLst>
          </p:cNvPr>
          <p:cNvGrpSpPr/>
          <p:nvPr/>
        </p:nvGrpSpPr>
        <p:grpSpPr>
          <a:xfrm>
            <a:off x="2364824" y="939592"/>
            <a:ext cx="4414352" cy="4978816"/>
            <a:chOff x="3507840" y="776089"/>
            <a:chExt cx="4414352" cy="4978816"/>
          </a:xfrm>
        </p:grpSpPr>
        <p:sp>
          <p:nvSpPr>
            <p:cNvPr id="5" name="TextBox 4"/>
            <p:cNvSpPr txBox="1"/>
            <p:nvPr/>
          </p:nvSpPr>
          <p:spPr bwMode="auto">
            <a:xfrm>
              <a:off x="3586071" y="2548546"/>
              <a:ext cx="4257897" cy="523220"/>
            </a:xfrm>
            <a:prstGeom prst="rect">
              <a:avLst/>
            </a:prstGeom>
            <a:solidFill>
              <a:schemeClr val="tx1"/>
            </a:solidFill>
            <a:ln w="76200">
              <a:solidFill>
                <a:srgbClr val="FFFF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en-US" sz="2800" b="1" dirty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Barrier Synchronization</a:t>
              </a:r>
              <a:endParaRPr lang="en-US" sz="1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 bwMode="auto">
            <a:xfrm>
              <a:off x="4144715" y="4800798"/>
              <a:ext cx="3140603" cy="954107"/>
            </a:xfrm>
            <a:prstGeom prst="rect">
              <a:avLst/>
            </a:prstGeom>
            <a:solidFill>
              <a:schemeClr val="tx1"/>
            </a:solidFill>
            <a:ln w="76200">
              <a:solidFill>
                <a:srgbClr val="00CC99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FFFF00"/>
                  </a:solidFill>
                  <a:latin typeface="Arial" panose="020B0604020202020204" pitchFamily="34" charset="0"/>
                </a:rPr>
                <a:t>Maurice Herlihy</a:t>
              </a:r>
            </a:p>
            <a:p>
              <a:pPr algn="ctr"/>
              <a:r>
                <a:rPr lang="en-US" sz="2800" b="1" dirty="0">
                  <a:solidFill>
                    <a:srgbClr val="FFFF00"/>
                  </a:solidFill>
                  <a:latin typeface="Arial" panose="020B0604020202020204" pitchFamily="34" charset="0"/>
                </a:rPr>
                <a:t>Brown University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CE1E450-522C-4ED7-AB7E-684A183EC8DF}"/>
                </a:ext>
              </a:extLst>
            </p:cNvPr>
            <p:cNvSpPr txBox="1"/>
            <p:nvPr/>
          </p:nvSpPr>
          <p:spPr bwMode="auto">
            <a:xfrm>
              <a:off x="4292993" y="3459228"/>
              <a:ext cx="2844048" cy="1040285"/>
            </a:xfrm>
            <a:prstGeom prst="rect">
              <a:avLst/>
            </a:prstGeom>
            <a:solidFill>
              <a:schemeClr val="tx1"/>
            </a:solidFill>
            <a:ln w="76200">
              <a:solidFill>
                <a:schemeClr val="bg2">
                  <a:lumMod val="20000"/>
                  <a:lumOff val="80000"/>
                </a:schemeClr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FFFF00"/>
                  </a:solidFill>
                  <a:latin typeface="Arial" panose="020B0604020202020204" pitchFamily="34" charset="0"/>
                </a:rPr>
                <a:t>Lecture 19</a:t>
              </a:r>
            </a:p>
            <a:p>
              <a:pPr algn="ctr"/>
              <a:r>
                <a:rPr lang="en-US" sz="2800" b="1" dirty="0">
                  <a:solidFill>
                    <a:srgbClr val="FFFF00"/>
                  </a:solidFill>
                  <a:latin typeface="Arial" panose="020B0604020202020204" pitchFamily="34" charset="0"/>
                </a:rPr>
                <a:t>November 2023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EE63A60-4CD4-4FC8-8F0A-AA1A29C429A6}"/>
                </a:ext>
              </a:extLst>
            </p:cNvPr>
            <p:cNvSpPr txBox="1"/>
            <p:nvPr/>
          </p:nvSpPr>
          <p:spPr bwMode="auto">
            <a:xfrm>
              <a:off x="3507840" y="776089"/>
              <a:ext cx="4414352" cy="1471172"/>
            </a:xfrm>
            <a:prstGeom prst="rect">
              <a:avLst/>
            </a:prstGeom>
            <a:solidFill>
              <a:schemeClr val="tx1"/>
            </a:solidFill>
            <a:ln w="76200">
              <a:solidFill>
                <a:srgbClr val="FF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en-US" sz="2800" b="1" kern="0" dirty="0">
                  <a:solidFill>
                    <a:srgbClr val="FFFF00"/>
                  </a:solidFill>
                  <a:latin typeface="Arial" panose="020B0604020202020204" pitchFamily="34" charset="0"/>
                </a:rPr>
                <a:t>Multiprocessor Synchronization</a:t>
              </a:r>
            </a:p>
            <a:p>
              <a:pPr algn="ctr" eaLnBrk="1" hangingPunct="1"/>
              <a:r>
                <a:rPr lang="en-US" sz="2800" b="1" kern="0" dirty="0">
                  <a:solidFill>
                    <a:srgbClr val="FFFF00"/>
                  </a:solidFill>
                  <a:latin typeface="Arial" panose="020B0604020202020204" pitchFamily="34" charset="0"/>
                </a:rPr>
                <a:t>CSCI 1760</a:t>
              </a:r>
              <a:endParaRPr lang="en-US" sz="2800" kern="0" dirty="0">
                <a:solidFill>
                  <a:srgbClr val="FFFF00"/>
                </a:solidFill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16375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307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44D89CDE-FE41-43E8-A77D-5F8764373B26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Video Game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9576A1-7741-7EB6-55DD-1D5F019DCC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C22038-E447-978F-1442-E6C01D4CC448}"/>
              </a:ext>
            </a:extLst>
          </p:cNvPr>
          <p:cNvSpPr txBox="1"/>
          <p:nvPr/>
        </p:nvSpPr>
        <p:spPr bwMode="auto">
          <a:xfrm>
            <a:off x="1092822" y="1960418"/>
            <a:ext cx="4519186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</a:rPr>
              <a:t>Prepare frame for display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EFD303-AC66-667E-9E07-A3934A34EDFE}"/>
              </a:ext>
            </a:extLst>
          </p:cNvPr>
          <p:cNvSpPr txBox="1"/>
          <p:nvPr/>
        </p:nvSpPr>
        <p:spPr bwMode="auto">
          <a:xfrm>
            <a:off x="1092822" y="3642584"/>
            <a:ext cx="4799712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FFC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</a:rPr>
              <a:t>“soft real-time” application</a:t>
            </a: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BE689C4E-57C8-17D7-F037-F5CF1EAF9CB9}"/>
              </a:ext>
            </a:extLst>
          </p:cNvPr>
          <p:cNvSpPr txBox="1"/>
          <p:nvPr/>
        </p:nvSpPr>
        <p:spPr bwMode="auto">
          <a:xfrm>
            <a:off x="1903313" y="2801501"/>
            <a:ext cx="4963218" cy="523220"/>
          </a:xfrm>
          <a:prstGeom prst="rect">
            <a:avLst/>
          </a:prstGeom>
          <a:solidFill>
            <a:schemeClr val="tx1"/>
          </a:solidFill>
          <a:ln w="76200">
            <a:solidFill>
              <a:schemeClr val="accent2">
                <a:lumMod val="40000"/>
                <a:lumOff val="6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lvl="1" algn="l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</a:rPr>
              <a:t>By graphics coprocessor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B99F0A-C796-A31A-DFD7-7872C655E770}"/>
              </a:ext>
            </a:extLst>
          </p:cNvPr>
          <p:cNvSpPr txBox="1"/>
          <p:nvPr/>
        </p:nvSpPr>
        <p:spPr bwMode="auto">
          <a:xfrm>
            <a:off x="1903313" y="4483667"/>
            <a:ext cx="5543505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FF66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</a:rPr>
              <a:t>Need at least 35 frames/second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517F66-628C-29FC-15ED-D859C2D886E7}"/>
              </a:ext>
            </a:extLst>
          </p:cNvPr>
          <p:cNvSpPr txBox="1"/>
          <p:nvPr/>
        </p:nvSpPr>
        <p:spPr bwMode="auto">
          <a:xfrm>
            <a:off x="1903313" y="5324750"/>
            <a:ext cx="3921265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00CC99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</a:rPr>
              <a:t>OK to mess up rarely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409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80F24F9-3C1A-43C4-A62B-104E6B612877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Video Game</a:t>
            </a:r>
          </a:p>
        </p:txBody>
      </p:sp>
      <p:sp>
        <p:nvSpPr>
          <p:cNvPr id="4101" name="Rectangle 4"/>
          <p:cNvSpPr>
            <a:spLocks noChangeArrowheads="1"/>
          </p:cNvSpPr>
          <p:nvPr/>
        </p:nvSpPr>
        <p:spPr bwMode="auto">
          <a:xfrm>
            <a:off x="838200" y="1752600"/>
            <a:ext cx="7315200" cy="179126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true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frame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prepare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frame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display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}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409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80F24F9-3C1A-43C4-A62B-104E6B612877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Video Game</a:t>
            </a:r>
          </a:p>
        </p:txBody>
      </p:sp>
      <p:sp>
        <p:nvSpPr>
          <p:cNvPr id="4101" name="Rectangle 4"/>
          <p:cNvSpPr>
            <a:spLocks noChangeArrowheads="1"/>
          </p:cNvSpPr>
          <p:nvPr/>
        </p:nvSpPr>
        <p:spPr bwMode="auto">
          <a:xfrm>
            <a:off x="838200" y="1752600"/>
            <a:ext cx="7315200" cy="179126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true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frame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prepare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frame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display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}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CFD9F7-42B4-60E7-6E2D-D1AE05AF24D9}"/>
              </a:ext>
            </a:extLst>
          </p:cNvPr>
          <p:cNvSpPr txBox="1"/>
          <p:nvPr/>
        </p:nvSpPr>
        <p:spPr bwMode="auto">
          <a:xfrm>
            <a:off x="838200" y="3609543"/>
            <a:ext cx="5436105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FFC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about overlapping work?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FC68D2-797C-53C0-2648-3D799E6E7F66}"/>
              </a:ext>
            </a:extLst>
          </p:cNvPr>
          <p:cNvSpPr txBox="1"/>
          <p:nvPr/>
        </p:nvSpPr>
        <p:spPr bwMode="auto">
          <a:xfrm>
            <a:off x="1475509" y="4450626"/>
            <a:ext cx="5969904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FF66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baseline="30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thread displays frame, while 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70427A-8F93-D1EA-CD73-44A1A77C502E}"/>
              </a:ext>
            </a:extLst>
          </p:cNvPr>
          <p:cNvSpPr txBox="1"/>
          <p:nvPr/>
        </p:nvSpPr>
        <p:spPr bwMode="auto">
          <a:xfrm>
            <a:off x="1475509" y="5291709"/>
            <a:ext cx="5413663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00CC99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baseline="30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thread prepares next frame</a:t>
            </a:r>
          </a:p>
        </p:txBody>
      </p:sp>
    </p:spTree>
    <p:extLst>
      <p:ext uri="{BB962C8B-B14F-4D97-AF65-F5344CB8AC3E}">
        <p14:creationId xmlns:p14="http://schemas.microsoft.com/office/powerpoint/2010/main" val="500744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614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CE4BF55-D4C7-43F8-9E35-A97C93B8282E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Two-Phase Rendering</a:t>
            </a:r>
          </a:p>
        </p:txBody>
      </p:sp>
      <p:sp>
        <p:nvSpPr>
          <p:cNvPr id="6149" name="Rectangle 4"/>
          <p:cNvSpPr>
            <a:spLocks noChangeArrowheads="1"/>
          </p:cNvSpPr>
          <p:nvPr/>
        </p:nvSpPr>
        <p:spPr bwMode="auto">
          <a:xfrm>
            <a:off x="858982" y="1752600"/>
            <a:ext cx="3467100" cy="3028521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8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1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true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8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(phase) {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frame[</a:t>
            </a:r>
            <a:r>
              <a:rPr lang="en-US" sz="18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].</a:t>
            </a:r>
            <a:r>
              <a:rPr lang="en-US" sz="18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display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 </a:t>
            </a:r>
            <a:r>
              <a:rPr lang="en-US" sz="18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frame[</a:t>
            </a:r>
            <a:r>
              <a:rPr lang="en-US" sz="18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].</a:t>
            </a:r>
            <a:r>
              <a:rPr lang="en-US" sz="18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display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phase </a:t>
            </a:r>
            <a:r>
              <a:rPr lang="en-US" sz="1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phase;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</a:p>
        </p:txBody>
      </p:sp>
      <p:sp>
        <p:nvSpPr>
          <p:cNvPr id="6150" name="Rectangle 5"/>
          <p:cNvSpPr>
            <a:spLocks noChangeArrowheads="1"/>
          </p:cNvSpPr>
          <p:nvPr/>
        </p:nvSpPr>
        <p:spPr bwMode="auto">
          <a:xfrm>
            <a:off x="4656282" y="1765300"/>
            <a:ext cx="3467100" cy="269612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8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1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true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8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(phase) {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frame[</a:t>
            </a:r>
            <a:r>
              <a:rPr lang="en-US" sz="18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].</a:t>
            </a:r>
            <a:r>
              <a:rPr lang="en-US" sz="18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prepare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} </a:t>
            </a:r>
            <a:r>
              <a:rPr lang="en-US" sz="18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frame[</a:t>
            </a:r>
            <a:r>
              <a:rPr lang="en-US" sz="18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].</a:t>
            </a:r>
            <a:r>
              <a:rPr lang="en-US" sz="18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prepare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}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phase </a:t>
            </a:r>
            <a:r>
              <a:rPr lang="en-US" sz="1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phase;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  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614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CE4BF55-D4C7-43F8-9E35-A97C93B8282E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Two-Phase Rendering</a:t>
            </a:r>
          </a:p>
        </p:txBody>
      </p:sp>
      <p:sp>
        <p:nvSpPr>
          <p:cNvPr id="6149" name="Rectangle 4"/>
          <p:cNvSpPr>
            <a:spLocks noChangeArrowheads="1"/>
          </p:cNvSpPr>
          <p:nvPr/>
        </p:nvSpPr>
        <p:spPr bwMode="auto">
          <a:xfrm>
            <a:off x="858982" y="1752600"/>
            <a:ext cx="3467100" cy="3028521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8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1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true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8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(phase) {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frame[</a:t>
            </a:r>
            <a:r>
              <a:rPr lang="en-US" sz="18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].</a:t>
            </a:r>
            <a:r>
              <a:rPr lang="en-US" sz="18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display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 </a:t>
            </a:r>
            <a:r>
              <a:rPr lang="en-US" sz="18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frame[</a:t>
            </a:r>
            <a:r>
              <a:rPr lang="en-US" sz="18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].</a:t>
            </a:r>
            <a:r>
              <a:rPr lang="en-US" sz="18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display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phase </a:t>
            </a:r>
            <a:r>
              <a:rPr lang="en-US" sz="1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phase;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</a:p>
        </p:txBody>
      </p:sp>
      <p:sp>
        <p:nvSpPr>
          <p:cNvPr id="6150" name="Rectangle 5"/>
          <p:cNvSpPr>
            <a:spLocks noChangeArrowheads="1"/>
          </p:cNvSpPr>
          <p:nvPr/>
        </p:nvSpPr>
        <p:spPr bwMode="auto">
          <a:xfrm>
            <a:off x="4656282" y="1765300"/>
            <a:ext cx="3467100" cy="269612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8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1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true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8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(phase) {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frame[</a:t>
            </a:r>
            <a:r>
              <a:rPr lang="en-US" sz="18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].</a:t>
            </a:r>
            <a:r>
              <a:rPr lang="en-US" sz="18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prepare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} </a:t>
            </a:r>
            <a:r>
              <a:rPr lang="en-US" sz="18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frame[</a:t>
            </a:r>
            <a:r>
              <a:rPr lang="en-US" sz="18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].</a:t>
            </a:r>
            <a:r>
              <a:rPr lang="en-US" sz="18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prepare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}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phase </a:t>
            </a:r>
            <a:r>
              <a:rPr lang="en-US" sz="1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phase;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  </a:t>
            </a:r>
          </a:p>
        </p:txBody>
      </p:sp>
    </p:spTree>
    <p:extLst>
      <p:ext uri="{BB962C8B-B14F-4D97-AF65-F5344CB8AC3E}">
        <p14:creationId xmlns:p14="http://schemas.microsoft.com/office/powerpoint/2010/main" val="34613878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>
            <a:extLst>
              <a:ext uri="{FF2B5EF4-FFF2-40B4-BE49-F238E27FC236}">
                <a16:creationId xmlns:a16="http://schemas.microsoft.com/office/drawing/2014/main" id="{D759A387-425D-7AF3-8B5B-A39BC3B782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982" y="1752600"/>
            <a:ext cx="3467100" cy="3028521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8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1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true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8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(phase) {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frame[</a:t>
            </a:r>
            <a:r>
              <a:rPr lang="en-US" sz="18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].</a:t>
            </a:r>
            <a:r>
              <a:rPr lang="en-US" sz="18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display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 </a:t>
            </a:r>
            <a:r>
              <a:rPr lang="en-US" sz="18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frame[</a:t>
            </a:r>
            <a:r>
              <a:rPr lang="en-US" sz="18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].</a:t>
            </a:r>
            <a:r>
              <a:rPr lang="en-US" sz="18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display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phase </a:t>
            </a:r>
            <a:r>
              <a:rPr lang="en-US" sz="1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phase;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404B9B9-86EC-AA84-EC0F-3B50F5413B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6282" y="1765300"/>
            <a:ext cx="3467100" cy="269612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8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1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true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8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(phase) {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frame[</a:t>
            </a:r>
            <a:r>
              <a:rPr lang="en-US" sz="18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].</a:t>
            </a:r>
            <a:r>
              <a:rPr lang="en-US" sz="18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prepare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} </a:t>
            </a:r>
            <a:r>
              <a:rPr lang="en-US" sz="18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frame[</a:t>
            </a:r>
            <a:r>
              <a:rPr lang="en-US" sz="18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].</a:t>
            </a:r>
            <a:r>
              <a:rPr lang="en-US" sz="18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prepare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}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phase </a:t>
            </a:r>
            <a:r>
              <a:rPr lang="en-US" sz="1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phase;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  </a:t>
            </a:r>
          </a:p>
        </p:txBody>
      </p:sp>
      <p:sp>
        <p:nvSpPr>
          <p:cNvPr id="717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717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BB0F741A-3D43-4D89-A204-C39CF1E867C7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Two-Phase Rendering</a:t>
            </a:r>
          </a:p>
        </p:txBody>
      </p:sp>
      <p:sp>
        <p:nvSpPr>
          <p:cNvPr id="7175" name="AutoShape 5"/>
          <p:cNvSpPr>
            <a:spLocks noChangeArrowheads="1"/>
          </p:cNvSpPr>
          <p:nvPr/>
        </p:nvSpPr>
        <p:spPr bwMode="auto">
          <a:xfrm>
            <a:off x="1074882" y="2381679"/>
            <a:ext cx="6832600" cy="444500"/>
          </a:xfrm>
          <a:prstGeom prst="wedgeRoundRectCallout">
            <a:avLst>
              <a:gd name="adj1" fmla="val 6759"/>
              <a:gd name="adj2" fmla="val 543213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/>
            <a:endParaRPr lang="en-US" dirty="0">
              <a:latin typeface="Arial" pitchFamily="34" charset="0"/>
            </a:endParaRPr>
          </a:p>
        </p:txBody>
      </p:sp>
      <p:sp>
        <p:nvSpPr>
          <p:cNvPr id="7176" name="Text Box 6"/>
          <p:cNvSpPr txBox="1">
            <a:spLocks noChangeArrowheads="1"/>
          </p:cNvSpPr>
          <p:nvPr/>
        </p:nvSpPr>
        <p:spPr bwMode="auto">
          <a:xfrm>
            <a:off x="1440295" y="5167894"/>
            <a:ext cx="6580188" cy="457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0" dirty="0">
                <a:latin typeface="Arial" pitchFamily="34" charset="0"/>
                <a:cs typeface="Arial" pitchFamily="34" charset="0"/>
              </a:rPr>
              <a:t>even phases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6AF1106-43E3-8ADB-2DB6-6C12B7CB4D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982" y="1752600"/>
            <a:ext cx="3467100" cy="3028521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8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1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true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8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(phase) {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frame[</a:t>
            </a:r>
            <a:r>
              <a:rPr lang="en-US" sz="18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].</a:t>
            </a:r>
            <a:r>
              <a:rPr lang="en-US" sz="18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display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 </a:t>
            </a:r>
            <a:r>
              <a:rPr lang="en-US" sz="18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frame[</a:t>
            </a:r>
            <a:r>
              <a:rPr lang="en-US" sz="18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].</a:t>
            </a:r>
            <a:r>
              <a:rPr lang="en-US" sz="18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display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phase </a:t>
            </a:r>
            <a:r>
              <a:rPr lang="en-US" sz="1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phase;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DEB076B-A604-777A-4F34-DF2BB2F2F7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6282" y="1765300"/>
            <a:ext cx="3467100" cy="269612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8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1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true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8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(phase) {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frame[</a:t>
            </a:r>
            <a:r>
              <a:rPr lang="en-US" sz="18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].</a:t>
            </a:r>
            <a:r>
              <a:rPr lang="en-US" sz="18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prepare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} </a:t>
            </a:r>
            <a:r>
              <a:rPr lang="en-US" sz="18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frame[</a:t>
            </a:r>
            <a:r>
              <a:rPr lang="en-US" sz="18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].</a:t>
            </a:r>
            <a:r>
              <a:rPr lang="en-US" sz="18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prepare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}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phase </a:t>
            </a:r>
            <a:r>
              <a:rPr lang="en-US" sz="1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phase;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  </a:t>
            </a:r>
          </a:p>
        </p:txBody>
      </p:sp>
      <p:sp>
        <p:nvSpPr>
          <p:cNvPr id="8194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819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1103665-8446-45EA-ACBA-C94CED1C60BD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Two-Phase Rendering</a:t>
            </a:r>
          </a:p>
        </p:txBody>
      </p:sp>
      <p:sp>
        <p:nvSpPr>
          <p:cNvPr id="8199" name="AutoShape 5"/>
          <p:cNvSpPr>
            <a:spLocks noChangeArrowheads="1"/>
          </p:cNvSpPr>
          <p:nvPr/>
        </p:nvSpPr>
        <p:spPr bwMode="auto">
          <a:xfrm>
            <a:off x="1082964" y="3044610"/>
            <a:ext cx="6832600" cy="444500"/>
          </a:xfrm>
          <a:prstGeom prst="wedgeRoundRectCallout">
            <a:avLst>
              <a:gd name="adj1" fmla="val 6204"/>
              <a:gd name="adj2" fmla="val 417500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/>
            <a:endParaRPr lang="en-US" dirty="0">
              <a:latin typeface="Arial" pitchFamily="34" charset="0"/>
            </a:endParaRPr>
          </a:p>
        </p:txBody>
      </p:sp>
      <p:sp>
        <p:nvSpPr>
          <p:cNvPr id="8200" name="Text Box 6"/>
          <p:cNvSpPr txBox="1">
            <a:spLocks noChangeArrowheads="1"/>
          </p:cNvSpPr>
          <p:nvPr/>
        </p:nvSpPr>
        <p:spPr bwMode="auto">
          <a:xfrm>
            <a:off x="3868305" y="5198526"/>
            <a:ext cx="2266950" cy="457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0" dirty="0">
                <a:latin typeface="Arial" pitchFamily="34" charset="0"/>
                <a:cs typeface="Arial" pitchFamily="34" charset="0"/>
              </a:rPr>
              <a:t>odd phases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921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A0858001-59CD-4765-907A-D5F2F2D22CC3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Synchronization Problems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DBCBF1-A32C-4632-9EE1-2AD8237F4ACC}"/>
              </a:ext>
            </a:extLst>
          </p:cNvPr>
          <p:cNvSpPr txBox="1"/>
          <p:nvPr/>
        </p:nvSpPr>
        <p:spPr bwMode="auto">
          <a:xfrm>
            <a:off x="618545" y="1697985"/>
            <a:ext cx="5479385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do threads stay in phase?</a:t>
            </a:r>
            <a:endParaRPr lang="en-US" sz="2800" i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70C2DD-5021-B2E2-988F-7DE8E2D06BEE}"/>
              </a:ext>
            </a:extLst>
          </p:cNvPr>
          <p:cNvSpPr txBox="1"/>
          <p:nvPr/>
        </p:nvSpPr>
        <p:spPr bwMode="auto">
          <a:xfrm>
            <a:off x="1332648" y="3380151"/>
            <a:ext cx="6405921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FFC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“we render no frame before its time”</a:t>
            </a: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26D13F90-412B-184E-3B98-C71C14642104}"/>
              </a:ext>
            </a:extLst>
          </p:cNvPr>
          <p:cNvSpPr txBox="1"/>
          <p:nvPr/>
        </p:nvSpPr>
        <p:spPr bwMode="auto">
          <a:xfrm>
            <a:off x="618545" y="2539068"/>
            <a:ext cx="1975798" cy="523220"/>
          </a:xfrm>
          <a:prstGeom prst="rect">
            <a:avLst/>
          </a:prstGeom>
          <a:solidFill>
            <a:schemeClr val="tx1"/>
          </a:solidFill>
          <a:ln w="76200">
            <a:solidFill>
              <a:schemeClr val="accent2">
                <a:lumMod val="40000"/>
                <a:lumOff val="6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Too early?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BEE903-8FA1-9C2A-64E9-3DA574F19552}"/>
              </a:ext>
            </a:extLst>
          </p:cNvPr>
          <p:cNvSpPr txBox="1"/>
          <p:nvPr/>
        </p:nvSpPr>
        <p:spPr bwMode="auto">
          <a:xfrm>
            <a:off x="618545" y="4221234"/>
            <a:ext cx="1756186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FF66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Too late?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8872D2-8809-F920-6FE8-F91C535ED860}"/>
              </a:ext>
            </a:extLst>
          </p:cNvPr>
          <p:cNvSpPr txBox="1"/>
          <p:nvPr/>
        </p:nvSpPr>
        <p:spPr bwMode="auto">
          <a:xfrm>
            <a:off x="1332648" y="5062317"/>
            <a:ext cx="7478329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00CC99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Recycle memory before frame is displayed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3"/>
          <p:cNvSpPr>
            <a:spLocks noChangeArrowheads="1"/>
          </p:cNvSpPr>
          <p:nvPr/>
        </p:nvSpPr>
        <p:spPr bwMode="auto">
          <a:xfrm>
            <a:off x="5814998" y="2472378"/>
            <a:ext cx="2848004" cy="333833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 anchor="ctr">
            <a:noAutofit/>
          </a:bodyPr>
          <a:lstStyle/>
          <a:p>
            <a:pPr>
              <a:defRPr/>
            </a:pPr>
            <a:endParaRPr lang="en-US" dirty="0">
              <a:latin typeface="Arial" pitchFamily="34" charset="0"/>
              <a:ea typeface="+mn-ea"/>
            </a:endParaRPr>
          </a:p>
        </p:txBody>
      </p:sp>
      <p:sp>
        <p:nvSpPr>
          <p:cNvPr id="80" name="Rectangle 3"/>
          <p:cNvSpPr>
            <a:spLocks noChangeArrowheads="1"/>
          </p:cNvSpPr>
          <p:nvPr/>
        </p:nvSpPr>
        <p:spPr bwMode="auto">
          <a:xfrm>
            <a:off x="1788160" y="1548149"/>
            <a:ext cx="2848004" cy="333833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 anchor="ctr">
            <a:noAutofit/>
          </a:bodyPr>
          <a:lstStyle/>
          <a:p>
            <a:pPr>
              <a:defRPr/>
            </a:pPr>
            <a:endParaRPr lang="en-US" dirty="0">
              <a:latin typeface="Arial" pitchFamily="34" charset="0"/>
              <a:ea typeface="+mn-ea"/>
            </a:endParaRPr>
          </a:p>
        </p:txBody>
      </p:sp>
      <p:sp>
        <p:nvSpPr>
          <p:cNvPr id="81" name="AutoShape 5"/>
          <p:cNvSpPr>
            <a:spLocks noChangeArrowheads="1"/>
          </p:cNvSpPr>
          <p:nvPr/>
        </p:nvSpPr>
        <p:spPr bwMode="auto">
          <a:xfrm rot="3874924">
            <a:off x="5091949" y="1911692"/>
            <a:ext cx="1003248" cy="1560016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noAutofit/>
          </a:bodyPr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82" name="AutoShape 5"/>
          <p:cNvSpPr>
            <a:spLocks noChangeArrowheads="1"/>
          </p:cNvSpPr>
          <p:nvPr/>
        </p:nvSpPr>
        <p:spPr bwMode="auto">
          <a:xfrm rot="3874924" flipH="1" flipV="1">
            <a:off x="4134541" y="3858352"/>
            <a:ext cx="1003248" cy="1560016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noAutofit/>
          </a:bodyPr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024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1024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4FDE334-2EFA-455E-9443-31402E0E3DE9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Ideal Parallel Computation</a:t>
            </a:r>
            <a:endParaRPr lang="en-US" sz="1800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2101850" y="2414588"/>
            <a:ext cx="939800" cy="925512"/>
            <a:chOff x="1584" y="816"/>
            <a:chExt cx="912" cy="816"/>
          </a:xfrm>
        </p:grpSpPr>
        <p:sp>
          <p:nvSpPr>
            <p:cNvPr id="10306" name="Freeform 8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307" name="Freeform 9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308" name="Freeform 10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309" name="Freeform 11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3399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310" name="Freeform 12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3399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311" name="Freeform 13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3399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312" name="Freeform 14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313" name="Freeform 15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314" name="Freeform 16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3079750" y="2439988"/>
            <a:ext cx="939800" cy="925512"/>
            <a:chOff x="1584" y="816"/>
            <a:chExt cx="912" cy="816"/>
          </a:xfrm>
        </p:grpSpPr>
        <p:sp>
          <p:nvSpPr>
            <p:cNvPr id="10297" name="Freeform 18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298" name="Freeform 19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299" name="Freeform 20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300" name="Freeform 21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9966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301" name="Freeform 22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9966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302" name="Freeform 23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9966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303" name="Freeform 24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304" name="Freeform 25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305" name="Freeform 26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4" name="Group 27"/>
          <p:cNvGrpSpPr>
            <a:grpSpLocks/>
          </p:cNvGrpSpPr>
          <p:nvPr/>
        </p:nvGrpSpPr>
        <p:grpSpPr bwMode="auto">
          <a:xfrm>
            <a:off x="2736850" y="3151188"/>
            <a:ext cx="939800" cy="925512"/>
            <a:chOff x="1584" y="816"/>
            <a:chExt cx="912" cy="816"/>
          </a:xfrm>
        </p:grpSpPr>
        <p:sp>
          <p:nvSpPr>
            <p:cNvPr id="10288" name="Freeform 28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289" name="Freeform 29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290" name="Freeform 30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291" name="Freeform 31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66FF33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292" name="Freeform 32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66FF33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293" name="Freeform 33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66FF33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294" name="Freeform 34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295" name="Freeform 35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296" name="Freeform 36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5" name="Group 37"/>
          <p:cNvGrpSpPr>
            <a:grpSpLocks/>
          </p:cNvGrpSpPr>
          <p:nvPr/>
        </p:nvGrpSpPr>
        <p:grpSpPr bwMode="auto">
          <a:xfrm>
            <a:off x="5937250" y="3494088"/>
            <a:ext cx="939800" cy="925512"/>
            <a:chOff x="1584" y="816"/>
            <a:chExt cx="912" cy="816"/>
          </a:xfrm>
        </p:grpSpPr>
        <p:sp>
          <p:nvSpPr>
            <p:cNvPr id="10279" name="Freeform 38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280" name="Freeform 39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281" name="Freeform 40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282" name="Freeform 41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3399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283" name="Freeform 42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3399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284" name="Freeform 43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3399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285" name="Freeform 44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286" name="Freeform 45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287" name="Freeform 46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6" name="Group 47"/>
          <p:cNvGrpSpPr>
            <a:grpSpLocks/>
          </p:cNvGrpSpPr>
          <p:nvPr/>
        </p:nvGrpSpPr>
        <p:grpSpPr bwMode="auto">
          <a:xfrm>
            <a:off x="6915150" y="3519488"/>
            <a:ext cx="939800" cy="925512"/>
            <a:chOff x="1584" y="816"/>
            <a:chExt cx="912" cy="816"/>
          </a:xfrm>
        </p:grpSpPr>
        <p:sp>
          <p:nvSpPr>
            <p:cNvPr id="10270" name="Freeform 48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271" name="Freeform 49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272" name="Freeform 50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273" name="Freeform 51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9966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274" name="Freeform 52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9966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275" name="Freeform 53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9966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276" name="Freeform 54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277" name="Freeform 55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278" name="Freeform 56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7" name="Group 57"/>
          <p:cNvGrpSpPr>
            <a:grpSpLocks/>
          </p:cNvGrpSpPr>
          <p:nvPr/>
        </p:nvGrpSpPr>
        <p:grpSpPr bwMode="auto">
          <a:xfrm>
            <a:off x="6572250" y="4230688"/>
            <a:ext cx="939800" cy="925512"/>
            <a:chOff x="1584" y="816"/>
            <a:chExt cx="912" cy="816"/>
          </a:xfrm>
        </p:grpSpPr>
        <p:sp>
          <p:nvSpPr>
            <p:cNvPr id="10261" name="Freeform 58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262" name="Freeform 59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263" name="Freeform 60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264" name="Freeform 61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66FF33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265" name="Freeform 62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66FF33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266" name="Freeform 63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66FF33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267" name="Freeform 64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268" name="Freeform 65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269" name="Freeform 66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1075267" name="AutoShape 67"/>
          <p:cNvSpPr>
            <a:spLocks noChangeArrowheads="1"/>
          </p:cNvSpPr>
          <p:nvPr/>
        </p:nvSpPr>
        <p:spPr bwMode="auto">
          <a:xfrm>
            <a:off x="3873500" y="1816100"/>
            <a:ext cx="660400" cy="558800"/>
          </a:xfrm>
          <a:prstGeom prst="cloudCallout">
            <a:avLst>
              <a:gd name="adj1" fmla="val -74519"/>
              <a:gd name="adj2" fmla="val 72157"/>
            </a:avLst>
          </a:prstGeom>
          <a:solidFill>
            <a:schemeClr val="bg1"/>
          </a:solidFill>
          <a:ln w="38100">
            <a:solidFill>
              <a:srgbClr val="996600"/>
            </a:solidFill>
            <a:round/>
            <a:headEnd/>
            <a:tailEnd/>
          </a:ln>
        </p:spPr>
        <p:txBody>
          <a:bodyPr/>
          <a:lstStyle/>
          <a:p>
            <a:r>
              <a:rPr lang="en-US" dirty="0">
                <a:solidFill>
                  <a:srgbClr val="996600"/>
                </a:solidFill>
                <a:latin typeface="Arial" pitchFamily="34" charset="0"/>
              </a:rPr>
              <a:t>0</a:t>
            </a:r>
          </a:p>
        </p:txBody>
      </p:sp>
      <p:sp>
        <p:nvSpPr>
          <p:cNvPr id="1075268" name="AutoShape 68"/>
          <p:cNvSpPr>
            <a:spLocks noChangeArrowheads="1"/>
          </p:cNvSpPr>
          <p:nvPr/>
        </p:nvSpPr>
        <p:spPr bwMode="auto">
          <a:xfrm>
            <a:off x="2971800" y="1752600"/>
            <a:ext cx="660400" cy="558800"/>
          </a:xfrm>
          <a:prstGeom prst="cloudCallout">
            <a:avLst>
              <a:gd name="adj1" fmla="val -74519"/>
              <a:gd name="adj2" fmla="val 72157"/>
            </a:avLst>
          </a:prstGeom>
          <a:solidFill>
            <a:schemeClr val="bg1"/>
          </a:solidFill>
          <a:ln w="381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  <a:latin typeface="Arial" pitchFamily="34" charset="0"/>
              </a:rPr>
              <a:t>0</a:t>
            </a:r>
          </a:p>
        </p:txBody>
      </p:sp>
      <p:sp>
        <p:nvSpPr>
          <p:cNvPr id="1075269" name="AutoShape 69"/>
          <p:cNvSpPr>
            <a:spLocks noChangeArrowheads="1"/>
          </p:cNvSpPr>
          <p:nvPr/>
        </p:nvSpPr>
        <p:spPr bwMode="auto">
          <a:xfrm>
            <a:off x="3873500" y="2870200"/>
            <a:ext cx="660400" cy="558800"/>
          </a:xfrm>
          <a:prstGeom prst="cloudCallout">
            <a:avLst>
              <a:gd name="adj1" fmla="val -74519"/>
              <a:gd name="adj2" fmla="val 72157"/>
            </a:avLst>
          </a:prstGeom>
          <a:solidFill>
            <a:schemeClr val="bg1"/>
          </a:solidFill>
          <a:ln w="38100">
            <a:solidFill>
              <a:srgbClr val="66FF66"/>
            </a:solidFill>
            <a:round/>
            <a:headEnd/>
            <a:tailEnd/>
          </a:ln>
        </p:spPr>
        <p:txBody>
          <a:bodyPr/>
          <a:lstStyle/>
          <a:p>
            <a:r>
              <a:rPr lang="en-US" dirty="0">
                <a:solidFill>
                  <a:srgbClr val="66FF66"/>
                </a:solidFill>
                <a:latin typeface="Arial" pitchFamily="34" charset="0"/>
              </a:rPr>
              <a:t>0</a:t>
            </a:r>
          </a:p>
        </p:txBody>
      </p:sp>
      <p:sp>
        <p:nvSpPr>
          <p:cNvPr id="1075270" name="AutoShape 70"/>
          <p:cNvSpPr>
            <a:spLocks noChangeArrowheads="1"/>
          </p:cNvSpPr>
          <p:nvPr/>
        </p:nvSpPr>
        <p:spPr bwMode="auto">
          <a:xfrm>
            <a:off x="7810500" y="2908300"/>
            <a:ext cx="660400" cy="558800"/>
          </a:xfrm>
          <a:prstGeom prst="cloudCallout">
            <a:avLst>
              <a:gd name="adj1" fmla="val -74519"/>
              <a:gd name="adj2" fmla="val 72157"/>
            </a:avLst>
          </a:prstGeom>
          <a:solidFill>
            <a:schemeClr val="bg1"/>
          </a:solidFill>
          <a:ln w="38100">
            <a:solidFill>
              <a:srgbClr val="996600"/>
            </a:solidFill>
            <a:round/>
            <a:headEnd/>
            <a:tailEnd/>
          </a:ln>
        </p:spPr>
        <p:txBody>
          <a:bodyPr/>
          <a:lstStyle/>
          <a:p>
            <a:r>
              <a:rPr lang="en-US" dirty="0">
                <a:solidFill>
                  <a:srgbClr val="996600"/>
                </a:solidFill>
                <a:latin typeface="Arial" pitchFamily="34" charset="0"/>
              </a:rPr>
              <a:t>1</a:t>
            </a:r>
          </a:p>
        </p:txBody>
      </p:sp>
      <p:sp>
        <p:nvSpPr>
          <p:cNvPr id="1075271" name="AutoShape 71"/>
          <p:cNvSpPr>
            <a:spLocks noChangeArrowheads="1"/>
          </p:cNvSpPr>
          <p:nvPr/>
        </p:nvSpPr>
        <p:spPr bwMode="auto">
          <a:xfrm>
            <a:off x="6908800" y="2844800"/>
            <a:ext cx="660400" cy="558800"/>
          </a:xfrm>
          <a:prstGeom prst="cloudCallout">
            <a:avLst>
              <a:gd name="adj1" fmla="val -74519"/>
              <a:gd name="adj2" fmla="val 72157"/>
            </a:avLst>
          </a:prstGeom>
          <a:solidFill>
            <a:schemeClr val="bg1"/>
          </a:solidFill>
          <a:ln w="381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  <a:latin typeface="Arial" pitchFamily="34" charset="0"/>
              </a:rPr>
              <a:t>1</a:t>
            </a:r>
          </a:p>
        </p:txBody>
      </p:sp>
      <p:sp>
        <p:nvSpPr>
          <p:cNvPr id="1075272" name="AutoShape 72"/>
          <p:cNvSpPr>
            <a:spLocks noChangeArrowheads="1"/>
          </p:cNvSpPr>
          <p:nvPr/>
        </p:nvSpPr>
        <p:spPr bwMode="auto">
          <a:xfrm>
            <a:off x="7810500" y="3962400"/>
            <a:ext cx="660400" cy="558800"/>
          </a:xfrm>
          <a:prstGeom prst="cloudCallout">
            <a:avLst>
              <a:gd name="adj1" fmla="val -74519"/>
              <a:gd name="adj2" fmla="val 72157"/>
            </a:avLst>
          </a:prstGeom>
          <a:solidFill>
            <a:schemeClr val="bg1"/>
          </a:solidFill>
          <a:ln w="38100">
            <a:solidFill>
              <a:srgbClr val="66FF66"/>
            </a:solidFill>
            <a:round/>
            <a:headEnd/>
            <a:tailEnd/>
          </a:ln>
        </p:spPr>
        <p:txBody>
          <a:bodyPr/>
          <a:lstStyle/>
          <a:p>
            <a:r>
              <a:rPr lang="en-US" dirty="0">
                <a:solidFill>
                  <a:srgbClr val="66FF66"/>
                </a:solidFill>
                <a:latin typeface="Arial" pitchFamily="34" charset="0"/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" dur="500"/>
                                        <p:tgtEl>
                                          <p:spTgt spid="10752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75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" dur="500"/>
                                        <p:tgtEl>
                                          <p:spTgt spid="1075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075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10752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075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67" grpId="0" animBg="1"/>
      <p:bldP spid="1075268" grpId="0" animBg="1"/>
      <p:bldP spid="1075269" grpId="0" animBg="1"/>
      <p:bldP spid="1075270" grpId="0" animBg="1"/>
      <p:bldP spid="1075271" grpId="0" animBg="1"/>
      <p:bldP spid="107527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3"/>
          <p:cNvSpPr>
            <a:spLocks noChangeArrowheads="1"/>
          </p:cNvSpPr>
          <p:nvPr/>
        </p:nvSpPr>
        <p:spPr bwMode="auto">
          <a:xfrm>
            <a:off x="5814998" y="2472378"/>
            <a:ext cx="2848004" cy="333833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 anchor="ctr">
            <a:noAutofit/>
          </a:bodyPr>
          <a:lstStyle/>
          <a:p>
            <a:pPr>
              <a:defRPr/>
            </a:pPr>
            <a:endParaRPr lang="en-US" dirty="0">
              <a:latin typeface="Arial" pitchFamily="34" charset="0"/>
              <a:ea typeface="+mn-ea"/>
            </a:endParaRPr>
          </a:p>
        </p:txBody>
      </p:sp>
      <p:sp>
        <p:nvSpPr>
          <p:cNvPr id="77" name="Rectangle 3"/>
          <p:cNvSpPr>
            <a:spLocks noChangeArrowheads="1"/>
          </p:cNvSpPr>
          <p:nvPr/>
        </p:nvSpPr>
        <p:spPr bwMode="auto">
          <a:xfrm>
            <a:off x="1788160" y="1548149"/>
            <a:ext cx="2848004" cy="333833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 anchor="ctr">
            <a:noAutofit/>
          </a:bodyPr>
          <a:lstStyle/>
          <a:p>
            <a:pPr>
              <a:defRPr/>
            </a:pPr>
            <a:endParaRPr lang="en-US" dirty="0">
              <a:latin typeface="Arial" pitchFamily="34" charset="0"/>
              <a:ea typeface="+mn-ea"/>
            </a:endParaRPr>
          </a:p>
        </p:txBody>
      </p:sp>
      <p:sp>
        <p:nvSpPr>
          <p:cNvPr id="1126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1126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B571E60-0173-4266-AD40-9F5B2F4E157F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Ideal Parallel Computation</a:t>
            </a:r>
            <a:endParaRPr lang="en-US" sz="1800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2101850" y="2414588"/>
            <a:ext cx="939800" cy="925512"/>
            <a:chOff x="1584" y="816"/>
            <a:chExt cx="912" cy="816"/>
          </a:xfrm>
        </p:grpSpPr>
        <p:sp>
          <p:nvSpPr>
            <p:cNvPr id="11330" name="Freeform 8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31" name="Freeform 9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32" name="Freeform 10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33" name="Freeform 11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3399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34" name="Freeform 12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3399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35" name="Freeform 13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3399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36" name="Freeform 14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37" name="Freeform 15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38" name="Freeform 16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3079750" y="2439988"/>
            <a:ext cx="939800" cy="925512"/>
            <a:chOff x="1584" y="816"/>
            <a:chExt cx="912" cy="816"/>
          </a:xfrm>
        </p:grpSpPr>
        <p:sp>
          <p:nvSpPr>
            <p:cNvPr id="11321" name="Freeform 18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22" name="Freeform 19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23" name="Freeform 20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24" name="Freeform 21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9966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25" name="Freeform 22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9966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26" name="Freeform 23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9966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27" name="Freeform 24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28" name="Freeform 25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29" name="Freeform 26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4" name="Group 27"/>
          <p:cNvGrpSpPr>
            <a:grpSpLocks/>
          </p:cNvGrpSpPr>
          <p:nvPr/>
        </p:nvGrpSpPr>
        <p:grpSpPr bwMode="auto">
          <a:xfrm>
            <a:off x="2736850" y="3151188"/>
            <a:ext cx="939800" cy="925512"/>
            <a:chOff x="1584" y="816"/>
            <a:chExt cx="912" cy="816"/>
          </a:xfrm>
        </p:grpSpPr>
        <p:sp>
          <p:nvSpPr>
            <p:cNvPr id="11312" name="Freeform 28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13" name="Freeform 29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14" name="Freeform 30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15" name="Freeform 31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66FF33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16" name="Freeform 32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66FF33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17" name="Freeform 33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66FF33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18" name="Freeform 34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19" name="Freeform 35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20" name="Freeform 36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5" name="Group 37"/>
          <p:cNvGrpSpPr>
            <a:grpSpLocks/>
          </p:cNvGrpSpPr>
          <p:nvPr/>
        </p:nvGrpSpPr>
        <p:grpSpPr bwMode="auto">
          <a:xfrm>
            <a:off x="5937250" y="3494088"/>
            <a:ext cx="939800" cy="925512"/>
            <a:chOff x="1584" y="816"/>
            <a:chExt cx="912" cy="816"/>
          </a:xfrm>
        </p:grpSpPr>
        <p:sp>
          <p:nvSpPr>
            <p:cNvPr id="11303" name="Freeform 38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04" name="Freeform 39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05" name="Freeform 40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06" name="Freeform 41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3399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07" name="Freeform 42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3399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08" name="Freeform 43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3399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09" name="Freeform 44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10" name="Freeform 45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11" name="Freeform 46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6" name="Group 47"/>
          <p:cNvGrpSpPr>
            <a:grpSpLocks/>
          </p:cNvGrpSpPr>
          <p:nvPr/>
        </p:nvGrpSpPr>
        <p:grpSpPr bwMode="auto">
          <a:xfrm>
            <a:off x="6915150" y="3519488"/>
            <a:ext cx="939800" cy="925512"/>
            <a:chOff x="1584" y="816"/>
            <a:chExt cx="912" cy="816"/>
          </a:xfrm>
        </p:grpSpPr>
        <p:sp>
          <p:nvSpPr>
            <p:cNvPr id="11294" name="Freeform 48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295" name="Freeform 49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296" name="Freeform 50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297" name="Freeform 51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9966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298" name="Freeform 52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9966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299" name="Freeform 53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9966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00" name="Freeform 54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01" name="Freeform 55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02" name="Freeform 56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7" name="Group 57"/>
          <p:cNvGrpSpPr>
            <a:grpSpLocks/>
          </p:cNvGrpSpPr>
          <p:nvPr/>
        </p:nvGrpSpPr>
        <p:grpSpPr bwMode="auto">
          <a:xfrm>
            <a:off x="6572250" y="4230688"/>
            <a:ext cx="939800" cy="925512"/>
            <a:chOff x="1584" y="816"/>
            <a:chExt cx="912" cy="816"/>
          </a:xfrm>
        </p:grpSpPr>
        <p:sp>
          <p:nvSpPr>
            <p:cNvPr id="11285" name="Freeform 58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286" name="Freeform 59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287" name="Freeform 60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288" name="Freeform 61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66FF33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289" name="Freeform 62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66FF33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290" name="Freeform 63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66FF33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291" name="Freeform 64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292" name="Freeform 65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293" name="Freeform 66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1076291" name="AutoShape 67"/>
          <p:cNvSpPr>
            <a:spLocks noChangeArrowheads="1"/>
          </p:cNvSpPr>
          <p:nvPr/>
        </p:nvSpPr>
        <p:spPr bwMode="auto">
          <a:xfrm>
            <a:off x="3873500" y="1816100"/>
            <a:ext cx="660400" cy="558800"/>
          </a:xfrm>
          <a:prstGeom prst="cloudCallout">
            <a:avLst>
              <a:gd name="adj1" fmla="val -74519"/>
              <a:gd name="adj2" fmla="val 72157"/>
            </a:avLst>
          </a:prstGeom>
          <a:solidFill>
            <a:schemeClr val="bg1"/>
          </a:solidFill>
          <a:ln w="38100">
            <a:solidFill>
              <a:srgbClr val="996600"/>
            </a:solidFill>
            <a:round/>
            <a:headEnd/>
            <a:tailEnd/>
          </a:ln>
        </p:spPr>
        <p:txBody>
          <a:bodyPr/>
          <a:lstStyle/>
          <a:p>
            <a:r>
              <a:rPr lang="en-US" dirty="0">
                <a:solidFill>
                  <a:srgbClr val="996600"/>
                </a:solidFill>
                <a:latin typeface="Arial" pitchFamily="34" charset="0"/>
              </a:rPr>
              <a:t>2</a:t>
            </a:r>
          </a:p>
        </p:txBody>
      </p:sp>
      <p:sp>
        <p:nvSpPr>
          <p:cNvPr id="1076292" name="AutoShape 68"/>
          <p:cNvSpPr>
            <a:spLocks noChangeArrowheads="1"/>
          </p:cNvSpPr>
          <p:nvPr/>
        </p:nvSpPr>
        <p:spPr bwMode="auto">
          <a:xfrm>
            <a:off x="2971800" y="1752600"/>
            <a:ext cx="660400" cy="558800"/>
          </a:xfrm>
          <a:prstGeom prst="cloudCallout">
            <a:avLst>
              <a:gd name="adj1" fmla="val -74519"/>
              <a:gd name="adj2" fmla="val 72157"/>
            </a:avLst>
          </a:prstGeom>
          <a:solidFill>
            <a:schemeClr val="bg1"/>
          </a:solidFill>
          <a:ln w="381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  <a:latin typeface="Arial" pitchFamily="34" charset="0"/>
              </a:rPr>
              <a:t>2</a:t>
            </a:r>
          </a:p>
        </p:txBody>
      </p:sp>
      <p:sp>
        <p:nvSpPr>
          <p:cNvPr id="1076293" name="AutoShape 69"/>
          <p:cNvSpPr>
            <a:spLocks noChangeArrowheads="1"/>
          </p:cNvSpPr>
          <p:nvPr/>
        </p:nvSpPr>
        <p:spPr bwMode="auto">
          <a:xfrm>
            <a:off x="3873500" y="2870200"/>
            <a:ext cx="660400" cy="558800"/>
          </a:xfrm>
          <a:prstGeom prst="cloudCallout">
            <a:avLst>
              <a:gd name="adj1" fmla="val -74519"/>
              <a:gd name="adj2" fmla="val 72157"/>
            </a:avLst>
          </a:prstGeom>
          <a:solidFill>
            <a:schemeClr val="bg1"/>
          </a:solidFill>
          <a:ln w="38100">
            <a:solidFill>
              <a:srgbClr val="66FF66"/>
            </a:solidFill>
            <a:round/>
            <a:headEnd/>
            <a:tailEnd/>
          </a:ln>
        </p:spPr>
        <p:txBody>
          <a:bodyPr/>
          <a:lstStyle/>
          <a:p>
            <a:r>
              <a:rPr lang="en-US" dirty="0">
                <a:solidFill>
                  <a:srgbClr val="66FF66"/>
                </a:solidFill>
                <a:latin typeface="Arial" pitchFamily="34" charset="0"/>
              </a:rPr>
              <a:t>2</a:t>
            </a:r>
          </a:p>
        </p:txBody>
      </p:sp>
      <p:sp>
        <p:nvSpPr>
          <p:cNvPr id="1076294" name="AutoShape 70"/>
          <p:cNvSpPr>
            <a:spLocks noChangeArrowheads="1"/>
          </p:cNvSpPr>
          <p:nvPr/>
        </p:nvSpPr>
        <p:spPr bwMode="auto">
          <a:xfrm>
            <a:off x="7810500" y="2908300"/>
            <a:ext cx="660400" cy="558800"/>
          </a:xfrm>
          <a:prstGeom prst="cloudCallout">
            <a:avLst>
              <a:gd name="adj1" fmla="val -74519"/>
              <a:gd name="adj2" fmla="val 72157"/>
            </a:avLst>
          </a:prstGeom>
          <a:solidFill>
            <a:schemeClr val="bg1"/>
          </a:solidFill>
          <a:ln w="38100">
            <a:solidFill>
              <a:srgbClr val="996600"/>
            </a:solidFill>
            <a:round/>
            <a:headEnd/>
            <a:tailEnd/>
          </a:ln>
        </p:spPr>
        <p:txBody>
          <a:bodyPr/>
          <a:lstStyle/>
          <a:p>
            <a:r>
              <a:rPr lang="en-US" dirty="0">
                <a:solidFill>
                  <a:srgbClr val="996600"/>
                </a:solidFill>
                <a:latin typeface="Arial" pitchFamily="34" charset="0"/>
              </a:rPr>
              <a:t>1</a:t>
            </a:r>
          </a:p>
        </p:txBody>
      </p:sp>
      <p:sp>
        <p:nvSpPr>
          <p:cNvPr id="1076295" name="AutoShape 71"/>
          <p:cNvSpPr>
            <a:spLocks noChangeArrowheads="1"/>
          </p:cNvSpPr>
          <p:nvPr/>
        </p:nvSpPr>
        <p:spPr bwMode="auto">
          <a:xfrm>
            <a:off x="6908800" y="2844800"/>
            <a:ext cx="660400" cy="558800"/>
          </a:xfrm>
          <a:prstGeom prst="cloudCallout">
            <a:avLst>
              <a:gd name="adj1" fmla="val -74519"/>
              <a:gd name="adj2" fmla="val 72157"/>
            </a:avLst>
          </a:prstGeom>
          <a:solidFill>
            <a:schemeClr val="bg1"/>
          </a:solidFill>
          <a:ln w="381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  <a:latin typeface="Arial" pitchFamily="34" charset="0"/>
              </a:rPr>
              <a:t>1</a:t>
            </a:r>
          </a:p>
        </p:txBody>
      </p:sp>
      <p:sp>
        <p:nvSpPr>
          <p:cNvPr id="1076296" name="AutoShape 72"/>
          <p:cNvSpPr>
            <a:spLocks noChangeArrowheads="1"/>
          </p:cNvSpPr>
          <p:nvPr/>
        </p:nvSpPr>
        <p:spPr bwMode="auto">
          <a:xfrm>
            <a:off x="7810500" y="3962400"/>
            <a:ext cx="660400" cy="558800"/>
          </a:xfrm>
          <a:prstGeom prst="cloudCallout">
            <a:avLst>
              <a:gd name="adj1" fmla="val -74519"/>
              <a:gd name="adj2" fmla="val 72157"/>
            </a:avLst>
          </a:prstGeom>
          <a:solidFill>
            <a:schemeClr val="bg1"/>
          </a:solidFill>
          <a:ln w="38100">
            <a:solidFill>
              <a:srgbClr val="66FF66"/>
            </a:solidFill>
            <a:round/>
            <a:headEnd/>
            <a:tailEnd/>
          </a:ln>
        </p:spPr>
        <p:txBody>
          <a:bodyPr/>
          <a:lstStyle/>
          <a:p>
            <a:r>
              <a:rPr lang="en-US" dirty="0">
                <a:solidFill>
                  <a:srgbClr val="66FF66"/>
                </a:solidFill>
                <a:latin typeface="Arial" pitchFamily="34" charset="0"/>
              </a:rPr>
              <a:t>1</a:t>
            </a:r>
          </a:p>
        </p:txBody>
      </p:sp>
      <p:sp>
        <p:nvSpPr>
          <p:cNvPr id="75" name="AutoShape 5"/>
          <p:cNvSpPr>
            <a:spLocks noChangeArrowheads="1"/>
          </p:cNvSpPr>
          <p:nvPr/>
        </p:nvSpPr>
        <p:spPr bwMode="auto">
          <a:xfrm rot="3874924">
            <a:off x="5091949" y="1911692"/>
            <a:ext cx="1003248" cy="1560016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noAutofit/>
          </a:bodyPr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80" name="AutoShape 5"/>
          <p:cNvSpPr>
            <a:spLocks noChangeArrowheads="1"/>
          </p:cNvSpPr>
          <p:nvPr/>
        </p:nvSpPr>
        <p:spPr bwMode="auto">
          <a:xfrm rot="3874924" flipH="1" flipV="1">
            <a:off x="4134541" y="3858352"/>
            <a:ext cx="1003248" cy="1560016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noAutofit/>
          </a:bodyPr>
          <a:lstStyle/>
          <a:p>
            <a:endParaRPr lang="en-US" dirty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" dur="500"/>
                                        <p:tgtEl>
                                          <p:spTgt spid="10762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6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76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" dur="500"/>
                                        <p:tgtEl>
                                          <p:spTgt spid="10762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6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076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10762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6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076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6291" grpId="0" animBg="1"/>
      <p:bldP spid="1076292" grpId="0" animBg="1"/>
      <p:bldP spid="1076293" grpId="0" animBg="1"/>
      <p:bldP spid="1076294" grpId="0" animBg="1"/>
      <p:bldP spid="1076295" grpId="0" animBg="1"/>
      <p:bldP spid="107629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 3"/>
          <p:cNvSpPr>
            <a:spLocks noChangeArrowheads="1"/>
          </p:cNvSpPr>
          <p:nvPr/>
        </p:nvSpPr>
        <p:spPr bwMode="auto">
          <a:xfrm>
            <a:off x="5814998" y="2472378"/>
            <a:ext cx="2848004" cy="333833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 anchor="ctr">
            <a:noAutofit/>
          </a:bodyPr>
          <a:lstStyle/>
          <a:p>
            <a:pPr>
              <a:defRPr/>
            </a:pPr>
            <a:endParaRPr lang="en-US" dirty="0">
              <a:latin typeface="Arial" pitchFamily="34" charset="0"/>
              <a:ea typeface="+mn-ea"/>
            </a:endParaRPr>
          </a:p>
        </p:txBody>
      </p:sp>
      <p:sp>
        <p:nvSpPr>
          <p:cNvPr id="70" name="Rectangle 3"/>
          <p:cNvSpPr>
            <a:spLocks noChangeArrowheads="1"/>
          </p:cNvSpPr>
          <p:nvPr/>
        </p:nvSpPr>
        <p:spPr bwMode="auto">
          <a:xfrm>
            <a:off x="1788160" y="1548149"/>
            <a:ext cx="2848004" cy="333833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 anchor="ctr">
            <a:noAutofit/>
          </a:bodyPr>
          <a:lstStyle/>
          <a:p>
            <a:pPr>
              <a:defRPr/>
            </a:pPr>
            <a:endParaRPr lang="en-US" dirty="0">
              <a:latin typeface="Arial" pitchFamily="34" charset="0"/>
              <a:ea typeface="+mn-ea"/>
            </a:endParaRPr>
          </a:p>
        </p:txBody>
      </p:sp>
      <p:sp>
        <p:nvSpPr>
          <p:cNvPr id="71" name="AutoShape 5"/>
          <p:cNvSpPr>
            <a:spLocks noChangeArrowheads="1"/>
          </p:cNvSpPr>
          <p:nvPr/>
        </p:nvSpPr>
        <p:spPr bwMode="auto">
          <a:xfrm rot="3874924">
            <a:off x="5091949" y="1911692"/>
            <a:ext cx="1003248" cy="1560016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noAutofit/>
          </a:bodyPr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72" name="AutoShape 5"/>
          <p:cNvSpPr>
            <a:spLocks noChangeArrowheads="1"/>
          </p:cNvSpPr>
          <p:nvPr/>
        </p:nvSpPr>
        <p:spPr bwMode="auto">
          <a:xfrm rot="3874924" flipH="1" flipV="1">
            <a:off x="4134541" y="3858352"/>
            <a:ext cx="1003248" cy="1560016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noAutofit/>
          </a:bodyPr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229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1229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18CE4BB-2D16-46CF-9A2D-9552E42C45F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Real-Life Parallel Computation</a:t>
            </a:r>
            <a:endParaRPr lang="en-US" sz="1600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2101850" y="2414588"/>
            <a:ext cx="939800" cy="925512"/>
            <a:chOff x="1584" y="816"/>
            <a:chExt cx="912" cy="816"/>
          </a:xfrm>
        </p:grpSpPr>
        <p:sp>
          <p:nvSpPr>
            <p:cNvPr id="12344" name="Freeform 8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2345" name="Freeform 9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2346" name="Freeform 10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2347" name="Freeform 11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3399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2348" name="Freeform 12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3399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2349" name="Freeform 13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3399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2350" name="Freeform 14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2351" name="Freeform 15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2352" name="Freeform 16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3079750" y="2439988"/>
            <a:ext cx="939800" cy="925512"/>
            <a:chOff x="1584" y="816"/>
            <a:chExt cx="912" cy="816"/>
          </a:xfrm>
        </p:grpSpPr>
        <p:sp>
          <p:nvSpPr>
            <p:cNvPr id="12335" name="Freeform 18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2336" name="Freeform 19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2337" name="Freeform 20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2338" name="Freeform 21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9966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2339" name="Freeform 22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9966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2340" name="Freeform 23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9966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2341" name="Freeform 24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2342" name="Freeform 25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2343" name="Freeform 26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12299" name="Group 27"/>
          <p:cNvGrpSpPr>
            <a:grpSpLocks/>
          </p:cNvGrpSpPr>
          <p:nvPr/>
        </p:nvGrpSpPr>
        <p:grpSpPr bwMode="auto">
          <a:xfrm>
            <a:off x="2736850" y="3151188"/>
            <a:ext cx="939800" cy="925512"/>
            <a:chOff x="1584" y="816"/>
            <a:chExt cx="912" cy="816"/>
          </a:xfrm>
        </p:grpSpPr>
        <p:sp>
          <p:nvSpPr>
            <p:cNvPr id="12326" name="Freeform 28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2327" name="Freeform 29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2328" name="Freeform 30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2329" name="Freeform 31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66FF33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2330" name="Freeform 32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66FF33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2331" name="Freeform 33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66FF33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2332" name="Freeform 34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2333" name="Freeform 35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2334" name="Freeform 36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5" name="Group 37"/>
          <p:cNvGrpSpPr>
            <a:grpSpLocks/>
          </p:cNvGrpSpPr>
          <p:nvPr/>
        </p:nvGrpSpPr>
        <p:grpSpPr bwMode="auto">
          <a:xfrm>
            <a:off x="5937250" y="3494088"/>
            <a:ext cx="939800" cy="925512"/>
            <a:chOff x="1584" y="816"/>
            <a:chExt cx="912" cy="816"/>
          </a:xfrm>
        </p:grpSpPr>
        <p:sp>
          <p:nvSpPr>
            <p:cNvPr id="12317" name="Freeform 38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2318" name="Freeform 39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2319" name="Freeform 40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2320" name="Freeform 41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3399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2321" name="Freeform 42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3399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2322" name="Freeform 43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3399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2323" name="Freeform 44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2324" name="Freeform 45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2325" name="Freeform 46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6" name="Group 47"/>
          <p:cNvGrpSpPr>
            <a:grpSpLocks/>
          </p:cNvGrpSpPr>
          <p:nvPr/>
        </p:nvGrpSpPr>
        <p:grpSpPr bwMode="auto">
          <a:xfrm>
            <a:off x="6915150" y="3519488"/>
            <a:ext cx="939800" cy="925512"/>
            <a:chOff x="1584" y="816"/>
            <a:chExt cx="912" cy="816"/>
          </a:xfrm>
        </p:grpSpPr>
        <p:sp>
          <p:nvSpPr>
            <p:cNvPr id="12308" name="Freeform 48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2309" name="Freeform 49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2310" name="Freeform 50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2311" name="Freeform 51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9966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2312" name="Freeform 52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9966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2313" name="Freeform 53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9966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2314" name="Freeform 54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2315" name="Freeform 55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2316" name="Freeform 56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1077305" name="AutoShape 57"/>
          <p:cNvSpPr>
            <a:spLocks noChangeArrowheads="1"/>
          </p:cNvSpPr>
          <p:nvPr/>
        </p:nvSpPr>
        <p:spPr bwMode="auto">
          <a:xfrm>
            <a:off x="3873500" y="1816100"/>
            <a:ext cx="660400" cy="558800"/>
          </a:xfrm>
          <a:prstGeom prst="cloudCallout">
            <a:avLst>
              <a:gd name="adj1" fmla="val -74519"/>
              <a:gd name="adj2" fmla="val 72157"/>
            </a:avLst>
          </a:prstGeom>
          <a:solidFill>
            <a:schemeClr val="bg1"/>
          </a:solidFill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r>
              <a:rPr lang="en-US" dirty="0">
                <a:latin typeface="Arial" pitchFamily="34" charset="0"/>
              </a:rPr>
              <a:t>0</a:t>
            </a:r>
          </a:p>
        </p:txBody>
      </p:sp>
      <p:sp>
        <p:nvSpPr>
          <p:cNvPr id="1077306" name="AutoShape 58"/>
          <p:cNvSpPr>
            <a:spLocks noChangeArrowheads="1"/>
          </p:cNvSpPr>
          <p:nvPr/>
        </p:nvSpPr>
        <p:spPr bwMode="auto">
          <a:xfrm>
            <a:off x="2971800" y="1752600"/>
            <a:ext cx="660400" cy="558800"/>
          </a:xfrm>
          <a:prstGeom prst="cloudCallout">
            <a:avLst>
              <a:gd name="adj1" fmla="val -74519"/>
              <a:gd name="adj2" fmla="val 72157"/>
            </a:avLst>
          </a:prstGeom>
          <a:solidFill>
            <a:schemeClr val="bg1"/>
          </a:solidFill>
          <a:ln w="381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  <a:latin typeface="Arial" pitchFamily="34" charset="0"/>
              </a:rPr>
              <a:t>0</a:t>
            </a:r>
          </a:p>
        </p:txBody>
      </p:sp>
      <p:sp>
        <p:nvSpPr>
          <p:cNvPr id="1077307" name="AutoShape 59"/>
          <p:cNvSpPr>
            <a:spLocks noChangeArrowheads="1"/>
          </p:cNvSpPr>
          <p:nvPr/>
        </p:nvSpPr>
        <p:spPr bwMode="auto">
          <a:xfrm>
            <a:off x="3873500" y="2870200"/>
            <a:ext cx="660400" cy="558800"/>
          </a:xfrm>
          <a:prstGeom prst="cloudCallout">
            <a:avLst>
              <a:gd name="adj1" fmla="val -74519"/>
              <a:gd name="adj2" fmla="val 72157"/>
            </a:avLst>
          </a:prstGeom>
          <a:solidFill>
            <a:schemeClr val="bg1"/>
          </a:solidFill>
          <a:ln w="38100">
            <a:solidFill>
              <a:srgbClr val="66FF66"/>
            </a:solidFill>
            <a:round/>
            <a:headEnd/>
            <a:tailEnd/>
          </a:ln>
        </p:spPr>
        <p:txBody>
          <a:bodyPr/>
          <a:lstStyle/>
          <a:p>
            <a:r>
              <a:rPr lang="en-US" dirty="0">
                <a:solidFill>
                  <a:srgbClr val="66FF66"/>
                </a:solidFill>
                <a:latin typeface="Arial" pitchFamily="34" charset="0"/>
              </a:rPr>
              <a:t>0</a:t>
            </a:r>
          </a:p>
        </p:txBody>
      </p:sp>
      <p:sp>
        <p:nvSpPr>
          <p:cNvPr id="1077308" name="AutoShape 60"/>
          <p:cNvSpPr>
            <a:spLocks noChangeArrowheads="1"/>
          </p:cNvSpPr>
          <p:nvPr/>
        </p:nvSpPr>
        <p:spPr bwMode="auto">
          <a:xfrm>
            <a:off x="7810500" y="2908300"/>
            <a:ext cx="660400" cy="558800"/>
          </a:xfrm>
          <a:prstGeom prst="cloudCallout">
            <a:avLst>
              <a:gd name="adj1" fmla="val -74519"/>
              <a:gd name="adj2" fmla="val 72157"/>
            </a:avLst>
          </a:prstGeom>
          <a:solidFill>
            <a:schemeClr val="bg1"/>
          </a:solidFill>
          <a:ln w="38100">
            <a:solidFill>
              <a:srgbClr val="996600"/>
            </a:solidFill>
            <a:round/>
            <a:headEnd/>
            <a:tailEnd/>
          </a:ln>
        </p:spPr>
        <p:txBody>
          <a:bodyPr/>
          <a:lstStyle/>
          <a:p>
            <a:r>
              <a:rPr lang="en-US" dirty="0">
                <a:solidFill>
                  <a:srgbClr val="996600"/>
                </a:solidFill>
                <a:latin typeface="Arial" pitchFamily="34" charset="0"/>
              </a:rPr>
              <a:t>1</a:t>
            </a:r>
          </a:p>
        </p:txBody>
      </p:sp>
      <p:sp>
        <p:nvSpPr>
          <p:cNvPr id="1077309" name="AutoShape 61"/>
          <p:cNvSpPr>
            <a:spLocks noChangeArrowheads="1"/>
          </p:cNvSpPr>
          <p:nvPr/>
        </p:nvSpPr>
        <p:spPr bwMode="auto">
          <a:xfrm>
            <a:off x="6908800" y="2844800"/>
            <a:ext cx="660400" cy="558800"/>
          </a:xfrm>
          <a:prstGeom prst="cloudCallout">
            <a:avLst>
              <a:gd name="adj1" fmla="val -74519"/>
              <a:gd name="adj2" fmla="val 72157"/>
            </a:avLst>
          </a:prstGeom>
          <a:solidFill>
            <a:schemeClr val="bg1"/>
          </a:solidFill>
          <a:ln w="381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  <a:latin typeface="Arial" pitchFamily="34" charset="0"/>
              </a:rPr>
              <a:t>1</a:t>
            </a:r>
          </a:p>
        </p:txBody>
      </p:sp>
      <p:sp>
        <p:nvSpPr>
          <p:cNvPr id="1077310" name="AutoShape 62"/>
          <p:cNvSpPr>
            <a:spLocks noChangeArrowheads="1"/>
          </p:cNvSpPr>
          <p:nvPr/>
        </p:nvSpPr>
        <p:spPr bwMode="auto">
          <a:xfrm>
            <a:off x="3975100" y="2882900"/>
            <a:ext cx="1524000" cy="558800"/>
          </a:xfrm>
          <a:prstGeom prst="cloudCallout">
            <a:avLst>
              <a:gd name="adj1" fmla="val -65625"/>
              <a:gd name="adj2" fmla="val 74431"/>
            </a:avLst>
          </a:prstGeom>
          <a:solidFill>
            <a:schemeClr val="bg1"/>
          </a:solidFill>
          <a:ln w="38100">
            <a:solidFill>
              <a:srgbClr val="66FF66"/>
            </a:solidFill>
            <a:round/>
            <a:headEnd/>
            <a:tailEnd/>
          </a:ln>
        </p:spPr>
        <p:txBody>
          <a:bodyPr/>
          <a:lstStyle/>
          <a:p>
            <a:r>
              <a:rPr lang="en-US" dirty="0">
                <a:solidFill>
                  <a:srgbClr val="66FF66"/>
                </a:solidFill>
                <a:latin typeface="Arial" pitchFamily="34" charset="0"/>
              </a:rPr>
              <a:t>zzz…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" dur="500"/>
                                        <p:tgtEl>
                                          <p:spTgt spid="10773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7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77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" dur="500"/>
                                        <p:tgtEl>
                                          <p:spTgt spid="10773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7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077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3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10773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7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077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7305" grpId="0" animBg="1"/>
      <p:bldP spid="1077306" grpId="0" animBg="1"/>
      <p:bldP spid="1077307" grpId="0" animBg="1"/>
      <p:bldP spid="1077308" grpId="0" animBg="1"/>
      <p:bldP spid="1077309" grpId="0" animBg="1"/>
      <p:bldP spid="10773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3"/>
          <p:cNvSpPr>
            <a:spLocks noChangeArrowheads="1"/>
          </p:cNvSpPr>
          <p:nvPr/>
        </p:nvSpPr>
        <p:spPr bwMode="auto">
          <a:xfrm>
            <a:off x="5814998" y="2472378"/>
            <a:ext cx="2848004" cy="333833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 anchor="ctr">
            <a:noAutofit/>
          </a:bodyPr>
          <a:lstStyle/>
          <a:p>
            <a:pPr>
              <a:defRPr/>
            </a:pPr>
            <a:endParaRPr lang="en-US" dirty="0">
              <a:latin typeface="Arial" pitchFamily="34" charset="0"/>
              <a:ea typeface="+mn-ea"/>
            </a:endParaRPr>
          </a:p>
        </p:txBody>
      </p:sp>
      <p:sp>
        <p:nvSpPr>
          <p:cNvPr id="61" name="Rectangle 3"/>
          <p:cNvSpPr>
            <a:spLocks noChangeArrowheads="1"/>
          </p:cNvSpPr>
          <p:nvPr/>
        </p:nvSpPr>
        <p:spPr bwMode="auto">
          <a:xfrm>
            <a:off x="1788160" y="1548149"/>
            <a:ext cx="2848004" cy="333833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 anchor="ctr">
            <a:noAutofit/>
          </a:bodyPr>
          <a:lstStyle/>
          <a:p>
            <a:pPr>
              <a:defRPr/>
            </a:pPr>
            <a:endParaRPr lang="en-US" dirty="0">
              <a:latin typeface="Arial" pitchFamily="34" charset="0"/>
              <a:ea typeface="+mn-ea"/>
            </a:endParaRPr>
          </a:p>
        </p:txBody>
      </p:sp>
      <p:sp>
        <p:nvSpPr>
          <p:cNvPr id="62" name="AutoShape 5"/>
          <p:cNvSpPr>
            <a:spLocks noChangeArrowheads="1"/>
          </p:cNvSpPr>
          <p:nvPr/>
        </p:nvSpPr>
        <p:spPr bwMode="auto">
          <a:xfrm rot="3874924">
            <a:off x="5091949" y="1911692"/>
            <a:ext cx="1003248" cy="1560016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noAutofit/>
          </a:bodyPr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63" name="AutoShape 5"/>
          <p:cNvSpPr>
            <a:spLocks noChangeArrowheads="1"/>
          </p:cNvSpPr>
          <p:nvPr/>
        </p:nvSpPr>
        <p:spPr bwMode="auto">
          <a:xfrm rot="3874924" flipH="1" flipV="1">
            <a:off x="4134541" y="3858352"/>
            <a:ext cx="1003248" cy="1560016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noAutofit/>
          </a:bodyPr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3314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1331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4880236A-68CC-480A-B849-D88D3B72EB85}" type="slidenum">
              <a:rPr lang="en-US" smtClean="0"/>
              <a:pPr/>
              <a:t>13</a:t>
            </a:fld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3079750" y="2439988"/>
            <a:ext cx="939800" cy="925512"/>
            <a:chOff x="1584" y="816"/>
            <a:chExt cx="912" cy="816"/>
          </a:xfrm>
        </p:grpSpPr>
        <p:sp>
          <p:nvSpPr>
            <p:cNvPr id="13359" name="Freeform 8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3360" name="Freeform 9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3361" name="Freeform 10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3362" name="Freeform 11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9966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3363" name="Freeform 12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9966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3364" name="Freeform 13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9966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3365" name="Freeform 14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3366" name="Freeform 15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3367" name="Freeform 16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13318" name="Group 54"/>
          <p:cNvGrpSpPr>
            <a:grpSpLocks/>
          </p:cNvGrpSpPr>
          <p:nvPr/>
        </p:nvGrpSpPr>
        <p:grpSpPr bwMode="auto">
          <a:xfrm>
            <a:off x="2889250" y="3303588"/>
            <a:ext cx="939800" cy="925512"/>
            <a:chOff x="1584" y="816"/>
            <a:chExt cx="912" cy="816"/>
          </a:xfrm>
        </p:grpSpPr>
        <p:sp>
          <p:nvSpPr>
            <p:cNvPr id="13350" name="Freeform 55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3351" name="Freeform 56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3352" name="Freeform 57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3353" name="Freeform 58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66FF33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3354" name="Freeform 59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66FF33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3355" name="Freeform 60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66FF33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3356" name="Freeform 61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3357" name="Freeform 62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3358" name="Freeform 63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1078324" name="AutoShape 52"/>
          <p:cNvSpPr>
            <a:spLocks noChangeArrowheads="1"/>
          </p:cNvSpPr>
          <p:nvPr/>
        </p:nvSpPr>
        <p:spPr bwMode="auto">
          <a:xfrm>
            <a:off x="3695700" y="1612900"/>
            <a:ext cx="1092200" cy="2692400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33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Real-Life Parallel Computation</a:t>
            </a:r>
            <a:endParaRPr lang="en-US" sz="1600" dirty="0"/>
          </a:p>
        </p:txBody>
      </p:sp>
      <p:grpSp>
        <p:nvGrpSpPr>
          <p:cNvPr id="13324" name="Group 17"/>
          <p:cNvGrpSpPr>
            <a:grpSpLocks/>
          </p:cNvGrpSpPr>
          <p:nvPr/>
        </p:nvGrpSpPr>
        <p:grpSpPr bwMode="auto">
          <a:xfrm>
            <a:off x="5937250" y="3494088"/>
            <a:ext cx="939800" cy="925512"/>
            <a:chOff x="1584" y="816"/>
            <a:chExt cx="912" cy="816"/>
          </a:xfrm>
        </p:grpSpPr>
        <p:sp>
          <p:nvSpPr>
            <p:cNvPr id="13341" name="Freeform 18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3342" name="Freeform 19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3343" name="Freeform 20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3344" name="Freeform 21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3399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3345" name="Freeform 22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3399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3346" name="Freeform 23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3399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3347" name="Freeform 24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3348" name="Freeform 25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3349" name="Freeform 26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5" name="Group 27"/>
          <p:cNvGrpSpPr>
            <a:grpSpLocks/>
          </p:cNvGrpSpPr>
          <p:nvPr/>
        </p:nvGrpSpPr>
        <p:grpSpPr bwMode="auto">
          <a:xfrm>
            <a:off x="6915150" y="3519488"/>
            <a:ext cx="939800" cy="925512"/>
            <a:chOff x="1584" y="816"/>
            <a:chExt cx="912" cy="816"/>
          </a:xfrm>
        </p:grpSpPr>
        <p:sp>
          <p:nvSpPr>
            <p:cNvPr id="13332" name="Freeform 28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3333" name="Freeform 29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3334" name="Freeform 30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3335" name="Freeform 31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9966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3336" name="Freeform 32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9966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3337" name="Freeform 33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9966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3338" name="Freeform 34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3339" name="Freeform 35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3340" name="Freeform 36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1078309" name="AutoShape 37"/>
          <p:cNvSpPr>
            <a:spLocks noChangeArrowheads="1"/>
          </p:cNvSpPr>
          <p:nvPr/>
        </p:nvSpPr>
        <p:spPr bwMode="auto">
          <a:xfrm>
            <a:off x="3873500" y="1816100"/>
            <a:ext cx="660400" cy="558800"/>
          </a:xfrm>
          <a:prstGeom prst="cloudCallout">
            <a:avLst>
              <a:gd name="adj1" fmla="val -74519"/>
              <a:gd name="adj2" fmla="val 72157"/>
            </a:avLst>
          </a:prstGeom>
          <a:solidFill>
            <a:schemeClr val="bg1"/>
          </a:solidFill>
          <a:ln w="38100">
            <a:solidFill>
              <a:srgbClr val="996600"/>
            </a:solidFill>
            <a:round/>
            <a:headEnd/>
            <a:tailEnd/>
          </a:ln>
        </p:spPr>
        <p:txBody>
          <a:bodyPr/>
          <a:lstStyle/>
          <a:p>
            <a:r>
              <a:rPr lang="en-US" dirty="0">
                <a:solidFill>
                  <a:srgbClr val="996600"/>
                </a:solidFill>
                <a:latin typeface="Arial" pitchFamily="34" charset="0"/>
              </a:rPr>
              <a:t>2</a:t>
            </a:r>
          </a:p>
        </p:txBody>
      </p:sp>
      <p:sp>
        <p:nvSpPr>
          <p:cNvPr id="1078310" name="AutoShape 38"/>
          <p:cNvSpPr>
            <a:spLocks noChangeArrowheads="1"/>
          </p:cNvSpPr>
          <p:nvPr/>
        </p:nvSpPr>
        <p:spPr bwMode="auto">
          <a:xfrm>
            <a:off x="7810500" y="2908300"/>
            <a:ext cx="660400" cy="558800"/>
          </a:xfrm>
          <a:prstGeom prst="cloudCallout">
            <a:avLst>
              <a:gd name="adj1" fmla="val -74519"/>
              <a:gd name="adj2" fmla="val 72157"/>
            </a:avLst>
          </a:prstGeom>
          <a:solidFill>
            <a:schemeClr val="bg1"/>
          </a:solidFill>
          <a:ln w="38100">
            <a:solidFill>
              <a:srgbClr val="996600"/>
            </a:solidFill>
            <a:round/>
            <a:headEnd/>
            <a:tailEnd/>
          </a:ln>
        </p:spPr>
        <p:txBody>
          <a:bodyPr/>
          <a:lstStyle/>
          <a:p>
            <a:r>
              <a:rPr lang="en-US" dirty="0">
                <a:solidFill>
                  <a:srgbClr val="996600"/>
                </a:solidFill>
                <a:latin typeface="Arial" pitchFamily="34" charset="0"/>
              </a:rPr>
              <a:t>1</a:t>
            </a:r>
          </a:p>
        </p:txBody>
      </p:sp>
      <p:sp>
        <p:nvSpPr>
          <p:cNvPr id="1078311" name="AutoShape 39"/>
          <p:cNvSpPr>
            <a:spLocks noChangeArrowheads="1"/>
          </p:cNvSpPr>
          <p:nvPr/>
        </p:nvSpPr>
        <p:spPr bwMode="auto">
          <a:xfrm>
            <a:off x="6908800" y="2844800"/>
            <a:ext cx="660400" cy="558800"/>
          </a:xfrm>
          <a:prstGeom prst="cloudCallout">
            <a:avLst>
              <a:gd name="adj1" fmla="val -74519"/>
              <a:gd name="adj2" fmla="val 72157"/>
            </a:avLst>
          </a:prstGeom>
          <a:solidFill>
            <a:schemeClr val="bg1"/>
          </a:solidFill>
          <a:ln w="381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  <a:latin typeface="Arial" pitchFamily="34" charset="0"/>
              </a:rPr>
              <a:t>1</a:t>
            </a:r>
          </a:p>
        </p:txBody>
      </p:sp>
      <p:sp>
        <p:nvSpPr>
          <p:cNvPr id="1078323" name="AutoShape 51"/>
          <p:cNvSpPr>
            <a:spLocks noChangeArrowheads="1"/>
          </p:cNvSpPr>
          <p:nvPr/>
        </p:nvSpPr>
        <p:spPr bwMode="auto">
          <a:xfrm>
            <a:off x="6845300" y="2798763"/>
            <a:ext cx="1678940" cy="702766"/>
          </a:xfrm>
          <a:prstGeom prst="cloudCallout">
            <a:avLst>
              <a:gd name="adj1" fmla="val -66454"/>
              <a:gd name="adj2" fmla="val 70870"/>
            </a:avLst>
          </a:prstGeom>
          <a:solidFill>
            <a:schemeClr val="bg1"/>
          </a:solidFill>
          <a:ln w="38100">
            <a:solidFill>
              <a:srgbClr val="0000FF"/>
            </a:solidFill>
            <a:round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Arial" pitchFamily="34" charset="0"/>
              </a:rPr>
              <a:t>zzz…</a:t>
            </a:r>
          </a:p>
        </p:txBody>
      </p:sp>
      <p:sp>
        <p:nvSpPr>
          <p:cNvPr id="1078325" name="Text Box 53"/>
          <p:cNvSpPr txBox="1">
            <a:spLocks noChangeArrowheads="1"/>
          </p:cNvSpPr>
          <p:nvPr/>
        </p:nvSpPr>
        <p:spPr bwMode="auto">
          <a:xfrm>
            <a:off x="2955925" y="5105400"/>
            <a:ext cx="1184275" cy="457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Uh, oh</a:t>
            </a:r>
          </a:p>
        </p:txBody>
      </p:sp>
      <p:sp>
        <p:nvSpPr>
          <p:cNvPr id="13331" name="AutoShape 64"/>
          <p:cNvSpPr>
            <a:spLocks noChangeArrowheads="1"/>
          </p:cNvSpPr>
          <p:nvPr/>
        </p:nvSpPr>
        <p:spPr bwMode="auto">
          <a:xfrm>
            <a:off x="4025900" y="3022600"/>
            <a:ext cx="660400" cy="558800"/>
          </a:xfrm>
          <a:prstGeom prst="cloudCallout">
            <a:avLst>
              <a:gd name="adj1" fmla="val -74519"/>
              <a:gd name="adj2" fmla="val 72157"/>
            </a:avLst>
          </a:prstGeom>
          <a:solidFill>
            <a:schemeClr val="bg1"/>
          </a:solidFill>
          <a:ln w="38100">
            <a:solidFill>
              <a:srgbClr val="66FF66"/>
            </a:solidFill>
            <a:round/>
            <a:headEnd/>
            <a:tailEnd/>
          </a:ln>
        </p:spPr>
        <p:txBody>
          <a:bodyPr/>
          <a:lstStyle/>
          <a:p>
            <a:r>
              <a:rPr lang="en-US" dirty="0">
                <a:solidFill>
                  <a:srgbClr val="66FF66"/>
                </a:solidFill>
                <a:latin typeface="Arial" pitchFamily="34" charset="0"/>
              </a:rPr>
              <a:t>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" dur="500"/>
                                        <p:tgtEl>
                                          <p:spTgt spid="10783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8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8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78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10783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8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8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78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8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078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8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078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8324" grpId="0" animBg="1"/>
      <p:bldP spid="1078309" grpId="0" animBg="1"/>
      <p:bldP spid="1078310" grpId="0" animBg="1"/>
      <p:bldP spid="1078311" grpId="0" animBg="1"/>
      <p:bldP spid="1078323" grpId="0" animBg="1"/>
      <p:bldP spid="10783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Rectangle 3"/>
          <p:cNvSpPr>
            <a:spLocks noChangeArrowheads="1"/>
          </p:cNvSpPr>
          <p:nvPr/>
        </p:nvSpPr>
        <p:spPr bwMode="auto">
          <a:xfrm>
            <a:off x="5814998" y="2472378"/>
            <a:ext cx="2848004" cy="333833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 anchor="ctr">
            <a:noAutofit/>
          </a:bodyPr>
          <a:lstStyle/>
          <a:p>
            <a:pPr>
              <a:defRPr/>
            </a:pPr>
            <a:endParaRPr lang="en-US" dirty="0">
              <a:latin typeface="Arial" pitchFamily="34" charset="0"/>
              <a:ea typeface="+mn-ea"/>
            </a:endParaRPr>
          </a:p>
        </p:txBody>
      </p:sp>
      <p:sp>
        <p:nvSpPr>
          <p:cNvPr id="79" name="Rectangle 3"/>
          <p:cNvSpPr>
            <a:spLocks noChangeArrowheads="1"/>
          </p:cNvSpPr>
          <p:nvPr/>
        </p:nvSpPr>
        <p:spPr bwMode="auto">
          <a:xfrm>
            <a:off x="1788160" y="1548149"/>
            <a:ext cx="2848004" cy="333833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 anchor="ctr">
            <a:noAutofit/>
          </a:bodyPr>
          <a:lstStyle/>
          <a:p>
            <a:pPr>
              <a:defRPr/>
            </a:pPr>
            <a:endParaRPr lang="en-US" dirty="0">
              <a:latin typeface="Arial" pitchFamily="34" charset="0"/>
              <a:ea typeface="+mn-ea"/>
            </a:endParaRPr>
          </a:p>
        </p:txBody>
      </p:sp>
      <p:sp>
        <p:nvSpPr>
          <p:cNvPr id="80" name="AutoShape 5"/>
          <p:cNvSpPr>
            <a:spLocks noChangeArrowheads="1"/>
          </p:cNvSpPr>
          <p:nvPr/>
        </p:nvSpPr>
        <p:spPr bwMode="auto">
          <a:xfrm rot="3874924">
            <a:off x="5091949" y="1911692"/>
            <a:ext cx="1003248" cy="1560016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noAutofit/>
          </a:bodyPr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81" name="AutoShape 5"/>
          <p:cNvSpPr>
            <a:spLocks noChangeArrowheads="1"/>
          </p:cNvSpPr>
          <p:nvPr/>
        </p:nvSpPr>
        <p:spPr bwMode="auto">
          <a:xfrm rot="3874924" flipH="1" flipV="1">
            <a:off x="4134541" y="3858352"/>
            <a:ext cx="1003248" cy="1560016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noAutofit/>
          </a:bodyPr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433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1433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79E7AE0-65AA-4EC6-A33A-0EC3BE7FF5ED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Barrier Synchronization</a:t>
            </a:r>
            <a:endParaRPr lang="en-US" sz="1800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2101850" y="2414588"/>
            <a:ext cx="939800" cy="925512"/>
            <a:chOff x="1584" y="816"/>
            <a:chExt cx="912" cy="816"/>
          </a:xfrm>
        </p:grpSpPr>
        <p:sp>
          <p:nvSpPr>
            <p:cNvPr id="14401" name="Freeform 8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4402" name="Freeform 9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4403" name="Freeform 10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4404" name="Freeform 11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3399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4405" name="Freeform 12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3399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4406" name="Freeform 13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3399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4407" name="Freeform 14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4408" name="Freeform 15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4409" name="Freeform 16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3079750" y="2439988"/>
            <a:ext cx="939800" cy="925512"/>
            <a:chOff x="1584" y="816"/>
            <a:chExt cx="912" cy="816"/>
          </a:xfrm>
        </p:grpSpPr>
        <p:sp>
          <p:nvSpPr>
            <p:cNvPr id="14392" name="Freeform 18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4393" name="Freeform 19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4394" name="Freeform 20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4395" name="Freeform 21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9966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4396" name="Freeform 22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9966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4397" name="Freeform 23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9966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4398" name="Freeform 24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4399" name="Freeform 25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4400" name="Freeform 26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4" name="Group 27"/>
          <p:cNvGrpSpPr>
            <a:grpSpLocks/>
          </p:cNvGrpSpPr>
          <p:nvPr/>
        </p:nvGrpSpPr>
        <p:grpSpPr bwMode="auto">
          <a:xfrm>
            <a:off x="2736850" y="3151188"/>
            <a:ext cx="939800" cy="925512"/>
            <a:chOff x="1584" y="816"/>
            <a:chExt cx="912" cy="816"/>
          </a:xfrm>
        </p:grpSpPr>
        <p:sp>
          <p:nvSpPr>
            <p:cNvPr id="14383" name="Freeform 28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4384" name="Freeform 29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4385" name="Freeform 30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4386" name="Freeform 31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66FF33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4387" name="Freeform 32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66FF33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4388" name="Freeform 33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66FF33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4389" name="Freeform 34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4390" name="Freeform 35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4391" name="Freeform 36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5" name="Group 37"/>
          <p:cNvGrpSpPr>
            <a:grpSpLocks/>
          </p:cNvGrpSpPr>
          <p:nvPr/>
        </p:nvGrpSpPr>
        <p:grpSpPr bwMode="auto">
          <a:xfrm>
            <a:off x="4743450" y="2693988"/>
            <a:ext cx="939800" cy="925512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4374" name="Freeform 38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4375" name="Freeform 39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4376" name="Freeform 40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4377" name="Freeform 41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3399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4378" name="Freeform 42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3399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4379" name="Freeform 43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3399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4380" name="Freeform 44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4381" name="Freeform 45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4382" name="Freeform 46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6" name="Group 47"/>
          <p:cNvGrpSpPr>
            <a:grpSpLocks/>
          </p:cNvGrpSpPr>
          <p:nvPr/>
        </p:nvGrpSpPr>
        <p:grpSpPr bwMode="auto">
          <a:xfrm>
            <a:off x="5264150" y="1550988"/>
            <a:ext cx="939800" cy="925512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4365" name="Freeform 48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4366" name="Freeform 49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4367" name="Freeform 50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4368" name="Freeform 51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9966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4369" name="Freeform 52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9966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4370" name="Freeform 53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9966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4371" name="Freeform 54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4372" name="Freeform 55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4373" name="Freeform 56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7" name="Group 57"/>
          <p:cNvGrpSpPr>
            <a:grpSpLocks/>
          </p:cNvGrpSpPr>
          <p:nvPr/>
        </p:nvGrpSpPr>
        <p:grpSpPr bwMode="auto">
          <a:xfrm>
            <a:off x="5010150" y="2109788"/>
            <a:ext cx="939800" cy="925512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4356" name="Freeform 58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4357" name="Freeform 59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4358" name="Freeform 60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4359" name="Freeform 61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66FF33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4360" name="Freeform 62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66FF33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4361" name="Freeform 63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66FF33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4362" name="Freeform 64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4363" name="Freeform 65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4364" name="Freeform 66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1079363" name="AutoShape 67"/>
          <p:cNvSpPr>
            <a:spLocks noChangeArrowheads="1"/>
          </p:cNvSpPr>
          <p:nvPr/>
        </p:nvSpPr>
        <p:spPr bwMode="auto">
          <a:xfrm>
            <a:off x="3873500" y="1816100"/>
            <a:ext cx="660400" cy="558800"/>
          </a:xfrm>
          <a:prstGeom prst="cloudCallout">
            <a:avLst>
              <a:gd name="adj1" fmla="val -74519"/>
              <a:gd name="adj2" fmla="val 72157"/>
            </a:avLst>
          </a:prstGeom>
          <a:solidFill>
            <a:schemeClr val="bg1"/>
          </a:solidFill>
          <a:ln w="38100">
            <a:solidFill>
              <a:srgbClr val="996600"/>
            </a:solidFill>
            <a:round/>
            <a:headEnd/>
            <a:tailEnd/>
          </a:ln>
        </p:spPr>
        <p:txBody>
          <a:bodyPr/>
          <a:lstStyle/>
          <a:p>
            <a:r>
              <a:rPr lang="en-US" dirty="0">
                <a:solidFill>
                  <a:srgbClr val="996600"/>
                </a:solidFill>
                <a:latin typeface="Arial" pitchFamily="34" charset="0"/>
              </a:rPr>
              <a:t>0</a:t>
            </a:r>
          </a:p>
        </p:txBody>
      </p:sp>
      <p:sp>
        <p:nvSpPr>
          <p:cNvPr id="1079364" name="AutoShape 68"/>
          <p:cNvSpPr>
            <a:spLocks noChangeArrowheads="1"/>
          </p:cNvSpPr>
          <p:nvPr/>
        </p:nvSpPr>
        <p:spPr bwMode="auto">
          <a:xfrm>
            <a:off x="2971800" y="1752600"/>
            <a:ext cx="660400" cy="558800"/>
          </a:xfrm>
          <a:prstGeom prst="cloudCallout">
            <a:avLst>
              <a:gd name="adj1" fmla="val -74519"/>
              <a:gd name="adj2" fmla="val 72157"/>
            </a:avLst>
          </a:prstGeom>
          <a:solidFill>
            <a:schemeClr val="bg1"/>
          </a:solidFill>
          <a:ln w="381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  <a:latin typeface="Arial" pitchFamily="34" charset="0"/>
              </a:rPr>
              <a:t>0</a:t>
            </a:r>
          </a:p>
        </p:txBody>
      </p:sp>
      <p:sp>
        <p:nvSpPr>
          <p:cNvPr id="1079365" name="AutoShape 69"/>
          <p:cNvSpPr>
            <a:spLocks noChangeArrowheads="1"/>
          </p:cNvSpPr>
          <p:nvPr/>
        </p:nvSpPr>
        <p:spPr bwMode="auto">
          <a:xfrm>
            <a:off x="3873500" y="2870200"/>
            <a:ext cx="660400" cy="558800"/>
          </a:xfrm>
          <a:prstGeom prst="cloudCallout">
            <a:avLst>
              <a:gd name="adj1" fmla="val -74519"/>
              <a:gd name="adj2" fmla="val 72157"/>
            </a:avLst>
          </a:prstGeom>
          <a:solidFill>
            <a:schemeClr val="bg1"/>
          </a:solidFill>
          <a:ln w="38100">
            <a:solidFill>
              <a:srgbClr val="66FF66"/>
            </a:solidFill>
            <a:round/>
            <a:headEnd/>
            <a:tailEnd/>
          </a:ln>
        </p:spPr>
        <p:txBody>
          <a:bodyPr/>
          <a:lstStyle/>
          <a:p>
            <a:r>
              <a:rPr lang="en-US" dirty="0">
                <a:solidFill>
                  <a:srgbClr val="66FF66"/>
                </a:solidFill>
                <a:latin typeface="Arial" pitchFamily="34" charset="0"/>
              </a:rPr>
              <a:t>0</a:t>
            </a:r>
          </a:p>
        </p:txBody>
      </p:sp>
      <p:sp>
        <p:nvSpPr>
          <p:cNvPr id="14354" name="Line 70"/>
          <p:cNvSpPr>
            <a:spLocks noChangeShapeType="1"/>
          </p:cNvSpPr>
          <p:nvPr/>
        </p:nvSpPr>
        <p:spPr bwMode="auto">
          <a:xfrm flipV="1">
            <a:off x="4799013" y="1562100"/>
            <a:ext cx="1133475" cy="1960563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4355" name="Text Box 71"/>
          <p:cNvSpPr txBox="1">
            <a:spLocks noChangeArrowheads="1"/>
          </p:cNvSpPr>
          <p:nvPr/>
        </p:nvSpPr>
        <p:spPr bwMode="auto">
          <a:xfrm>
            <a:off x="6400637" y="1548149"/>
            <a:ext cx="1322798" cy="52322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>
                <a:latin typeface="Arial" pitchFamily="34" charset="0"/>
                <a:cs typeface="Arial" pitchFamily="34" charset="0"/>
              </a:rPr>
              <a:t>barrier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" dur="500"/>
                                        <p:tgtEl>
                                          <p:spTgt spid="10793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9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" dur="500"/>
                                        <p:tgtEl>
                                          <p:spTgt spid="10793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9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10793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9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9363" grpId="0" animBg="1"/>
      <p:bldP spid="1079364" grpId="0" animBg="1"/>
      <p:bldP spid="107936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3"/>
          <p:cNvSpPr>
            <a:spLocks noChangeArrowheads="1"/>
          </p:cNvSpPr>
          <p:nvPr/>
        </p:nvSpPr>
        <p:spPr bwMode="auto">
          <a:xfrm>
            <a:off x="5814998" y="2472378"/>
            <a:ext cx="2848004" cy="333833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 anchor="ctr">
            <a:noAutofit/>
          </a:bodyPr>
          <a:lstStyle/>
          <a:p>
            <a:pPr>
              <a:defRPr/>
            </a:pPr>
            <a:endParaRPr lang="en-US" dirty="0">
              <a:latin typeface="Arial" pitchFamily="34" charset="0"/>
              <a:ea typeface="+mn-ea"/>
            </a:endParaRPr>
          </a:p>
        </p:txBody>
      </p:sp>
      <p:sp>
        <p:nvSpPr>
          <p:cNvPr id="73" name="Rectangle 3"/>
          <p:cNvSpPr>
            <a:spLocks noChangeArrowheads="1"/>
          </p:cNvSpPr>
          <p:nvPr/>
        </p:nvSpPr>
        <p:spPr bwMode="auto">
          <a:xfrm>
            <a:off x="1788160" y="1548149"/>
            <a:ext cx="2848004" cy="333833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 anchor="ctr">
            <a:noAutofit/>
          </a:bodyPr>
          <a:lstStyle/>
          <a:p>
            <a:pPr>
              <a:defRPr/>
            </a:pPr>
            <a:endParaRPr lang="en-US" dirty="0">
              <a:latin typeface="Arial" pitchFamily="34" charset="0"/>
              <a:ea typeface="+mn-ea"/>
            </a:endParaRPr>
          </a:p>
        </p:txBody>
      </p:sp>
      <p:sp>
        <p:nvSpPr>
          <p:cNvPr id="77" name="AutoShape 5"/>
          <p:cNvSpPr>
            <a:spLocks noChangeArrowheads="1"/>
          </p:cNvSpPr>
          <p:nvPr/>
        </p:nvSpPr>
        <p:spPr bwMode="auto">
          <a:xfrm rot="3874924">
            <a:off x="5091949" y="1911692"/>
            <a:ext cx="1003248" cy="1560016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noAutofit/>
          </a:bodyPr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78" name="AutoShape 5"/>
          <p:cNvSpPr>
            <a:spLocks noChangeArrowheads="1"/>
          </p:cNvSpPr>
          <p:nvPr/>
        </p:nvSpPr>
        <p:spPr bwMode="auto">
          <a:xfrm rot="3874924" flipH="1" flipV="1">
            <a:off x="4134541" y="3858352"/>
            <a:ext cx="1003248" cy="1560016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noAutofit/>
          </a:bodyPr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536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1536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3A91531-7907-4AB7-A02F-E4E61EA57B83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Barrier Synchronization</a:t>
            </a:r>
            <a:endParaRPr lang="en-US" sz="1800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4743450" y="2693988"/>
            <a:ext cx="939800" cy="925512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5425" name="Freeform 8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5426" name="Freeform 9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5427" name="Freeform 10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5428" name="Freeform 11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3399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5429" name="Freeform 12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3399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5430" name="Freeform 13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3399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5431" name="Freeform 14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5432" name="Freeform 15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5433" name="Freeform 16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5264150" y="1550988"/>
            <a:ext cx="939800" cy="925512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5416" name="Freeform 18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5417" name="Freeform 19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5418" name="Freeform 20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5419" name="Freeform 21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9966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5420" name="Freeform 22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9966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5421" name="Freeform 23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9966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5422" name="Freeform 24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5423" name="Freeform 25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5424" name="Freeform 26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4" name="Group 27"/>
          <p:cNvGrpSpPr>
            <a:grpSpLocks/>
          </p:cNvGrpSpPr>
          <p:nvPr/>
        </p:nvGrpSpPr>
        <p:grpSpPr bwMode="auto">
          <a:xfrm>
            <a:off x="5010150" y="2109788"/>
            <a:ext cx="939800" cy="925512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5407" name="Freeform 28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5408" name="Freeform 29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5409" name="Freeform 30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5410" name="Freeform 31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66FF33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5411" name="Freeform 32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66FF33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5412" name="Freeform 33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66FF33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5413" name="Freeform 34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5414" name="Freeform 35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5415" name="Freeform 36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15372" name="Line 37"/>
          <p:cNvSpPr>
            <a:spLocks noChangeShapeType="1"/>
          </p:cNvSpPr>
          <p:nvPr/>
        </p:nvSpPr>
        <p:spPr bwMode="auto">
          <a:xfrm flipV="1">
            <a:off x="4799013" y="1562100"/>
            <a:ext cx="1133475" cy="1960563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grpSp>
        <p:nvGrpSpPr>
          <p:cNvPr id="5" name="Group 39"/>
          <p:cNvGrpSpPr>
            <a:grpSpLocks/>
          </p:cNvGrpSpPr>
          <p:nvPr/>
        </p:nvGrpSpPr>
        <p:grpSpPr bwMode="auto">
          <a:xfrm>
            <a:off x="5924550" y="3430588"/>
            <a:ext cx="939800" cy="925512"/>
            <a:chOff x="1584" y="816"/>
            <a:chExt cx="912" cy="816"/>
          </a:xfrm>
        </p:grpSpPr>
        <p:sp>
          <p:nvSpPr>
            <p:cNvPr id="15398" name="Freeform 40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5399" name="Freeform 41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5400" name="Freeform 42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5401" name="Freeform 43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3399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5402" name="Freeform 44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3399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5403" name="Freeform 45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3399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5404" name="Freeform 46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5405" name="Freeform 47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5406" name="Freeform 48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6" name="Group 49"/>
          <p:cNvGrpSpPr>
            <a:grpSpLocks/>
          </p:cNvGrpSpPr>
          <p:nvPr/>
        </p:nvGrpSpPr>
        <p:grpSpPr bwMode="auto">
          <a:xfrm>
            <a:off x="6902450" y="3455988"/>
            <a:ext cx="939800" cy="925512"/>
            <a:chOff x="1584" y="816"/>
            <a:chExt cx="912" cy="816"/>
          </a:xfrm>
        </p:grpSpPr>
        <p:sp>
          <p:nvSpPr>
            <p:cNvPr id="15389" name="Freeform 50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5390" name="Freeform 51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5391" name="Freeform 52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5392" name="Freeform 53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9966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5393" name="Freeform 54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9966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5394" name="Freeform 55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9966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5395" name="Freeform 56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5396" name="Freeform 57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5397" name="Freeform 58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7" name="Group 59"/>
          <p:cNvGrpSpPr>
            <a:grpSpLocks/>
          </p:cNvGrpSpPr>
          <p:nvPr/>
        </p:nvGrpSpPr>
        <p:grpSpPr bwMode="auto">
          <a:xfrm>
            <a:off x="6559550" y="4167188"/>
            <a:ext cx="939800" cy="925512"/>
            <a:chOff x="1584" y="816"/>
            <a:chExt cx="912" cy="816"/>
          </a:xfrm>
        </p:grpSpPr>
        <p:sp>
          <p:nvSpPr>
            <p:cNvPr id="15380" name="Freeform 60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5381" name="Freeform 61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5382" name="Freeform 62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5383" name="Freeform 63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66FF33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5384" name="Freeform 64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66FF33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5385" name="Freeform 65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66FF33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5386" name="Freeform 66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5387" name="Freeform 67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5388" name="Freeform 68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1080389" name="AutoShape 69"/>
          <p:cNvSpPr>
            <a:spLocks noChangeArrowheads="1"/>
          </p:cNvSpPr>
          <p:nvPr/>
        </p:nvSpPr>
        <p:spPr bwMode="auto">
          <a:xfrm>
            <a:off x="7696200" y="2832100"/>
            <a:ext cx="660400" cy="558800"/>
          </a:xfrm>
          <a:prstGeom prst="cloudCallout">
            <a:avLst>
              <a:gd name="adj1" fmla="val -74519"/>
              <a:gd name="adj2" fmla="val 72157"/>
            </a:avLst>
          </a:prstGeom>
          <a:solidFill>
            <a:schemeClr val="bg1"/>
          </a:solidFill>
          <a:ln w="38100">
            <a:solidFill>
              <a:srgbClr val="996600"/>
            </a:solidFill>
            <a:round/>
            <a:headEnd/>
            <a:tailEnd/>
          </a:ln>
        </p:spPr>
        <p:txBody>
          <a:bodyPr/>
          <a:lstStyle/>
          <a:p>
            <a:r>
              <a:rPr lang="en-US" dirty="0">
                <a:solidFill>
                  <a:srgbClr val="996600"/>
                </a:solidFill>
                <a:latin typeface="Arial" pitchFamily="34" charset="0"/>
              </a:rPr>
              <a:t>1</a:t>
            </a:r>
          </a:p>
        </p:txBody>
      </p:sp>
      <p:sp>
        <p:nvSpPr>
          <p:cNvPr id="1080390" name="AutoShape 70"/>
          <p:cNvSpPr>
            <a:spLocks noChangeArrowheads="1"/>
          </p:cNvSpPr>
          <p:nvPr/>
        </p:nvSpPr>
        <p:spPr bwMode="auto">
          <a:xfrm>
            <a:off x="6794500" y="2768600"/>
            <a:ext cx="660400" cy="558800"/>
          </a:xfrm>
          <a:prstGeom prst="cloudCallout">
            <a:avLst>
              <a:gd name="adj1" fmla="val -74519"/>
              <a:gd name="adj2" fmla="val 72157"/>
            </a:avLst>
          </a:prstGeom>
          <a:solidFill>
            <a:schemeClr val="bg1"/>
          </a:solidFill>
          <a:ln w="381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  <a:latin typeface="Arial" pitchFamily="34" charset="0"/>
              </a:rPr>
              <a:t>1</a:t>
            </a:r>
          </a:p>
        </p:txBody>
      </p:sp>
      <p:sp>
        <p:nvSpPr>
          <p:cNvPr id="1080391" name="AutoShape 71"/>
          <p:cNvSpPr>
            <a:spLocks noChangeArrowheads="1"/>
          </p:cNvSpPr>
          <p:nvPr/>
        </p:nvSpPr>
        <p:spPr bwMode="auto">
          <a:xfrm>
            <a:off x="7696200" y="3886200"/>
            <a:ext cx="660400" cy="558800"/>
          </a:xfrm>
          <a:prstGeom prst="cloudCallout">
            <a:avLst>
              <a:gd name="adj1" fmla="val -74519"/>
              <a:gd name="adj2" fmla="val 72157"/>
            </a:avLst>
          </a:prstGeom>
          <a:solidFill>
            <a:schemeClr val="bg1"/>
          </a:solidFill>
          <a:ln w="38100">
            <a:solidFill>
              <a:srgbClr val="66FF66"/>
            </a:solidFill>
            <a:round/>
            <a:headEnd/>
            <a:tailEnd/>
          </a:ln>
        </p:spPr>
        <p:txBody>
          <a:bodyPr/>
          <a:lstStyle/>
          <a:p>
            <a:r>
              <a:rPr lang="en-US" dirty="0">
                <a:solidFill>
                  <a:srgbClr val="66FF66"/>
                </a:solidFill>
                <a:latin typeface="Arial" pitchFamily="34" charset="0"/>
              </a:rPr>
              <a:t>1</a:t>
            </a:r>
          </a:p>
        </p:txBody>
      </p:sp>
      <p:sp>
        <p:nvSpPr>
          <p:cNvPr id="79" name="Text Box 71"/>
          <p:cNvSpPr txBox="1">
            <a:spLocks noChangeArrowheads="1"/>
          </p:cNvSpPr>
          <p:nvPr/>
        </p:nvSpPr>
        <p:spPr bwMode="auto">
          <a:xfrm>
            <a:off x="6400637" y="1548149"/>
            <a:ext cx="1322798" cy="52322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>
                <a:latin typeface="Arial" pitchFamily="34" charset="0"/>
                <a:cs typeface="Arial" pitchFamily="34" charset="0"/>
              </a:rPr>
              <a:t>barrier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0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080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0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080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0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080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0389" grpId="0" animBg="1"/>
      <p:bldP spid="1080390" grpId="0" animBg="1"/>
      <p:bldP spid="108039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3"/>
          <p:cNvSpPr>
            <a:spLocks noChangeArrowheads="1"/>
          </p:cNvSpPr>
          <p:nvPr/>
        </p:nvSpPr>
        <p:spPr bwMode="auto">
          <a:xfrm>
            <a:off x="5814998" y="2472378"/>
            <a:ext cx="2848004" cy="333833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 anchor="ctr">
            <a:noAutofit/>
          </a:bodyPr>
          <a:lstStyle/>
          <a:p>
            <a:pPr>
              <a:defRPr/>
            </a:pPr>
            <a:endParaRPr lang="en-US" dirty="0">
              <a:latin typeface="Arial" pitchFamily="34" charset="0"/>
              <a:ea typeface="+mn-ea"/>
            </a:endParaRPr>
          </a:p>
        </p:txBody>
      </p:sp>
      <p:sp>
        <p:nvSpPr>
          <p:cNvPr id="51" name="Rectangle 3"/>
          <p:cNvSpPr>
            <a:spLocks noChangeArrowheads="1"/>
          </p:cNvSpPr>
          <p:nvPr/>
        </p:nvSpPr>
        <p:spPr bwMode="auto">
          <a:xfrm>
            <a:off x="1788160" y="1548149"/>
            <a:ext cx="2848004" cy="333833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 anchor="ctr">
            <a:noAutofit/>
          </a:bodyPr>
          <a:lstStyle/>
          <a:p>
            <a:pPr>
              <a:defRPr/>
            </a:pPr>
            <a:endParaRPr lang="en-US" dirty="0">
              <a:latin typeface="Arial" pitchFamily="34" charset="0"/>
              <a:ea typeface="+mn-ea"/>
            </a:endParaRPr>
          </a:p>
        </p:txBody>
      </p:sp>
      <p:sp>
        <p:nvSpPr>
          <p:cNvPr id="52" name="AutoShape 5"/>
          <p:cNvSpPr>
            <a:spLocks noChangeArrowheads="1"/>
          </p:cNvSpPr>
          <p:nvPr/>
        </p:nvSpPr>
        <p:spPr bwMode="auto">
          <a:xfrm rot="3874924">
            <a:off x="5091949" y="1911692"/>
            <a:ext cx="1003248" cy="1560016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noAutofit/>
          </a:bodyPr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53" name="AutoShape 5"/>
          <p:cNvSpPr>
            <a:spLocks noChangeArrowheads="1"/>
          </p:cNvSpPr>
          <p:nvPr/>
        </p:nvSpPr>
        <p:spPr bwMode="auto">
          <a:xfrm rot="3874924" flipH="1" flipV="1">
            <a:off x="4134541" y="3858352"/>
            <a:ext cx="1003248" cy="1560016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noAutofit/>
          </a:bodyPr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638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1638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52DE5A4-5843-4B39-9E8B-38DF0256A88A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Barrier Synchronization</a:t>
            </a:r>
            <a:endParaRPr lang="en-US" sz="1800" dirty="0"/>
          </a:p>
        </p:txBody>
      </p:sp>
      <p:grpSp>
        <p:nvGrpSpPr>
          <p:cNvPr id="16393" name="Group 7"/>
          <p:cNvGrpSpPr>
            <a:grpSpLocks/>
          </p:cNvGrpSpPr>
          <p:nvPr/>
        </p:nvGrpSpPr>
        <p:grpSpPr bwMode="auto">
          <a:xfrm>
            <a:off x="4743450" y="2693988"/>
            <a:ext cx="939800" cy="925512"/>
            <a:chOff x="1584" y="816"/>
            <a:chExt cx="912" cy="816"/>
          </a:xfrm>
        </p:grpSpPr>
        <p:sp>
          <p:nvSpPr>
            <p:cNvPr id="16420" name="Freeform 8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6421" name="Freeform 9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6422" name="Freeform 10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6423" name="Freeform 11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6424" name="Freeform 12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6425" name="Freeform 13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6426" name="Freeform 14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6427" name="Freeform 15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6428" name="Freeform 16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16394" name="Group 17"/>
          <p:cNvGrpSpPr>
            <a:grpSpLocks/>
          </p:cNvGrpSpPr>
          <p:nvPr/>
        </p:nvGrpSpPr>
        <p:grpSpPr bwMode="auto">
          <a:xfrm>
            <a:off x="5264150" y="1550988"/>
            <a:ext cx="939800" cy="925512"/>
            <a:chOff x="1584" y="816"/>
            <a:chExt cx="912" cy="816"/>
          </a:xfrm>
        </p:grpSpPr>
        <p:sp>
          <p:nvSpPr>
            <p:cNvPr id="16411" name="Freeform 18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6412" name="Freeform 19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6413" name="Freeform 20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6414" name="Freeform 21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6415" name="Freeform 22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6416" name="Freeform 23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6417" name="Freeform 24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6418" name="Freeform 25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6419" name="Freeform 26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16395" name="Group 27"/>
          <p:cNvGrpSpPr>
            <a:grpSpLocks/>
          </p:cNvGrpSpPr>
          <p:nvPr/>
        </p:nvGrpSpPr>
        <p:grpSpPr bwMode="auto">
          <a:xfrm>
            <a:off x="5010150" y="2109788"/>
            <a:ext cx="939800" cy="925512"/>
            <a:chOff x="1584" y="816"/>
            <a:chExt cx="912" cy="816"/>
          </a:xfrm>
        </p:grpSpPr>
        <p:sp>
          <p:nvSpPr>
            <p:cNvPr id="16402" name="Freeform 28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6403" name="Freeform 29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6404" name="Freeform 30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6405" name="Freeform 31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6406" name="Freeform 32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6407" name="Freeform 33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6408" name="Freeform 34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6409" name="Freeform 35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6410" name="Freeform 36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16396" name="Line 37"/>
          <p:cNvSpPr>
            <a:spLocks noChangeShapeType="1"/>
          </p:cNvSpPr>
          <p:nvPr/>
        </p:nvSpPr>
        <p:spPr bwMode="auto">
          <a:xfrm flipV="1">
            <a:off x="4799013" y="1562100"/>
            <a:ext cx="1133475" cy="1960563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081383" name="AutoShape 39"/>
          <p:cNvSpPr>
            <a:spLocks noChangeArrowheads="1"/>
          </p:cNvSpPr>
          <p:nvPr/>
        </p:nvSpPr>
        <p:spPr bwMode="auto">
          <a:xfrm>
            <a:off x="5905500" y="3702050"/>
            <a:ext cx="2057400" cy="1181100"/>
          </a:xfrm>
          <a:prstGeom prst="wedgeRoundRectCallout">
            <a:avLst>
              <a:gd name="adj1" fmla="val -10419"/>
              <a:gd name="adj2" fmla="val 136049"/>
              <a:gd name="adj3" fmla="val 16667"/>
            </a:avLst>
          </a:prstGeom>
          <a:solidFill>
            <a:srgbClr val="CCFFCC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en-US" sz="2000" dirty="0">
              <a:latin typeface="Arial" pitchFamily="34" charset="0"/>
            </a:endParaRPr>
          </a:p>
        </p:txBody>
      </p:sp>
      <p:sp>
        <p:nvSpPr>
          <p:cNvPr id="1081384" name="Text Box 40"/>
          <p:cNvSpPr txBox="1">
            <a:spLocks noChangeArrowheads="1"/>
          </p:cNvSpPr>
          <p:nvPr/>
        </p:nvSpPr>
        <p:spPr bwMode="auto">
          <a:xfrm>
            <a:off x="5997853" y="5978843"/>
            <a:ext cx="2038350" cy="7016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>
                <a:latin typeface="Arial" pitchFamily="34" charset="0"/>
                <a:cs typeface="Arial" pitchFamily="34" charset="0"/>
              </a:rPr>
              <a:t>No thread enters here</a:t>
            </a:r>
          </a:p>
        </p:txBody>
      </p:sp>
      <p:sp>
        <p:nvSpPr>
          <p:cNvPr id="1081385" name="AutoShape 41"/>
          <p:cNvSpPr>
            <a:spLocks noChangeArrowheads="1"/>
          </p:cNvSpPr>
          <p:nvPr/>
        </p:nvSpPr>
        <p:spPr bwMode="auto">
          <a:xfrm>
            <a:off x="1930400" y="2533650"/>
            <a:ext cx="2057400" cy="1181100"/>
          </a:xfrm>
          <a:prstGeom prst="wedgeRoundRectCallout">
            <a:avLst>
              <a:gd name="adj1" fmla="val -1530"/>
              <a:gd name="adj2" fmla="val 157555"/>
              <a:gd name="adj3" fmla="val 16667"/>
            </a:avLst>
          </a:prstGeom>
          <a:solidFill>
            <a:srgbClr val="CCFFCC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en-US" sz="2000" dirty="0">
              <a:latin typeface="Arial" pitchFamily="34" charset="0"/>
            </a:endParaRPr>
          </a:p>
        </p:txBody>
      </p:sp>
      <p:sp>
        <p:nvSpPr>
          <p:cNvPr id="1081386" name="Text Box 42"/>
          <p:cNvSpPr txBox="1">
            <a:spLocks noChangeArrowheads="1"/>
          </p:cNvSpPr>
          <p:nvPr/>
        </p:nvSpPr>
        <p:spPr bwMode="auto">
          <a:xfrm>
            <a:off x="2023083" y="5084763"/>
            <a:ext cx="2038350" cy="10064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>
                <a:latin typeface="Arial" pitchFamily="34" charset="0"/>
                <a:cs typeface="Arial" pitchFamily="34" charset="0"/>
              </a:rPr>
              <a:t>Until every thread has left here</a:t>
            </a:r>
          </a:p>
        </p:txBody>
      </p:sp>
      <p:sp>
        <p:nvSpPr>
          <p:cNvPr id="54" name="Text Box 71"/>
          <p:cNvSpPr txBox="1">
            <a:spLocks noChangeArrowheads="1"/>
          </p:cNvSpPr>
          <p:nvPr/>
        </p:nvSpPr>
        <p:spPr bwMode="auto">
          <a:xfrm>
            <a:off x="6400637" y="1548149"/>
            <a:ext cx="1322798" cy="52322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>
                <a:latin typeface="Arial" pitchFamily="34" charset="0"/>
                <a:cs typeface="Arial" pitchFamily="34" charset="0"/>
              </a:rPr>
              <a:t>barrier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81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1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81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81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1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81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1383" grpId="0" animBg="1"/>
      <p:bldP spid="1081384" grpId="0"/>
      <p:bldP spid="1081385" grpId="0" animBg="1"/>
      <p:bldP spid="108138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1741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B12C759-C1D2-4B55-BFFA-B4A13A1D760B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We Care?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F94017-8D66-8FC0-7B0E-11E72FE4C02A}"/>
              </a:ext>
            </a:extLst>
          </p:cNvPr>
          <p:cNvSpPr txBox="1"/>
          <p:nvPr/>
        </p:nvSpPr>
        <p:spPr bwMode="auto">
          <a:xfrm>
            <a:off x="1380584" y="2098579"/>
            <a:ext cx="3701654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Mostly of interest to</a:t>
            </a:r>
            <a:endParaRPr lang="en-US" sz="2800" i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14F33B-9A6A-2C7B-E692-FEA9BF44EA7E}"/>
              </a:ext>
            </a:extLst>
          </p:cNvPr>
          <p:cNvSpPr txBox="1"/>
          <p:nvPr/>
        </p:nvSpPr>
        <p:spPr bwMode="auto">
          <a:xfrm>
            <a:off x="1380584" y="3780745"/>
            <a:ext cx="3340979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FFC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 applications</a:t>
            </a: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86DE305D-450F-774A-6E31-3967916D9FF5}"/>
              </a:ext>
            </a:extLst>
          </p:cNvPr>
          <p:cNvSpPr txBox="1"/>
          <p:nvPr/>
        </p:nvSpPr>
        <p:spPr bwMode="auto">
          <a:xfrm>
            <a:off x="2194835" y="2939662"/>
            <a:ext cx="4039888" cy="523220"/>
          </a:xfrm>
          <a:prstGeom prst="rect">
            <a:avLst/>
          </a:prstGeom>
          <a:solidFill>
            <a:schemeClr val="tx1"/>
          </a:solidFill>
          <a:ln w="76200">
            <a:solidFill>
              <a:schemeClr val="accent2">
                <a:lumMod val="40000"/>
                <a:lumOff val="6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Scientific computation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213D3F-8A06-671F-50FE-2D5C161D81FE}"/>
              </a:ext>
            </a:extLst>
          </p:cNvPr>
          <p:cNvSpPr txBox="1"/>
          <p:nvPr/>
        </p:nvSpPr>
        <p:spPr bwMode="auto">
          <a:xfrm>
            <a:off x="2194835" y="4621828"/>
            <a:ext cx="3421129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FF66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Garbage collection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634045-FD29-4BE6-2FBB-8DFAAFAF179D}"/>
              </a:ext>
            </a:extLst>
          </p:cNvPr>
          <p:cNvSpPr txBox="1"/>
          <p:nvPr/>
        </p:nvSpPr>
        <p:spPr bwMode="auto">
          <a:xfrm>
            <a:off x="2194835" y="5462911"/>
            <a:ext cx="4560865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00CC99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 common in systems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1843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E84BFD1-84FE-49CD-80CD-1AB0161BE4B7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BA804D-3D20-BA7C-A1CC-082533A7B55E}"/>
              </a:ext>
            </a:extLst>
          </p:cNvPr>
          <p:cNvSpPr txBox="1"/>
          <p:nvPr/>
        </p:nvSpPr>
        <p:spPr bwMode="auto">
          <a:xfrm>
            <a:off x="1247897" y="1781375"/>
            <a:ext cx="5955477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Dual problem to mutual exclusion</a:t>
            </a:r>
            <a:endParaRPr lang="en-US" sz="2800" i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FB11F3-D9C4-3C91-EF03-4FEE3F862649}"/>
              </a:ext>
            </a:extLst>
          </p:cNvPr>
          <p:cNvSpPr txBox="1"/>
          <p:nvPr/>
        </p:nvSpPr>
        <p:spPr bwMode="auto">
          <a:xfrm>
            <a:off x="1247897" y="3358897"/>
            <a:ext cx="2600392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FFC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Similar issues</a:t>
            </a: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541BC94B-AB96-1CB7-8B0A-A84C6800E747}"/>
              </a:ext>
            </a:extLst>
          </p:cNvPr>
          <p:cNvSpPr txBox="1"/>
          <p:nvPr/>
        </p:nvSpPr>
        <p:spPr bwMode="auto">
          <a:xfrm>
            <a:off x="1988126" y="2570136"/>
            <a:ext cx="5798383" cy="523220"/>
          </a:xfrm>
          <a:prstGeom prst="rect">
            <a:avLst/>
          </a:prstGeom>
          <a:solidFill>
            <a:schemeClr val="tx1"/>
          </a:solidFill>
          <a:ln w="76200">
            <a:solidFill>
              <a:schemeClr val="accent2">
                <a:lumMod val="40000"/>
                <a:lumOff val="6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Include others, not exclude them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497ED2-31EB-D8F5-1D80-8EBCA254C49A}"/>
              </a:ext>
            </a:extLst>
          </p:cNvPr>
          <p:cNvSpPr txBox="1"/>
          <p:nvPr/>
        </p:nvSpPr>
        <p:spPr bwMode="auto">
          <a:xfrm>
            <a:off x="1988126" y="4147658"/>
            <a:ext cx="4620176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FF66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Interaction with caches …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09B0F5-3244-4874-E8F3-5BD02F2911D6}"/>
              </a:ext>
            </a:extLst>
          </p:cNvPr>
          <p:cNvSpPr txBox="1"/>
          <p:nvPr/>
        </p:nvSpPr>
        <p:spPr bwMode="auto">
          <a:xfrm>
            <a:off x="2815441" y="4936419"/>
            <a:ext cx="2182008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00CC99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invalidation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B06DF1-6339-97CF-060D-B1706EA08247}"/>
              </a:ext>
            </a:extLst>
          </p:cNvPr>
          <p:cNvSpPr txBox="1"/>
          <p:nvPr/>
        </p:nvSpPr>
        <p:spPr bwMode="auto">
          <a:xfrm>
            <a:off x="2815441" y="5725180"/>
            <a:ext cx="1681871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spinning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1945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095D978-F3FC-44A6-8CB1-CE6DF2409E80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Parallel Prefix</a:t>
            </a:r>
          </a:p>
        </p:txBody>
      </p:sp>
      <p:sp>
        <p:nvSpPr>
          <p:cNvPr id="19461" name="Rectangle 18"/>
          <p:cNvSpPr>
            <a:spLocks noChangeArrowheads="1"/>
          </p:cNvSpPr>
          <p:nvPr/>
        </p:nvSpPr>
        <p:spPr bwMode="auto">
          <a:xfrm>
            <a:off x="1612900" y="2381250"/>
            <a:ext cx="1092200" cy="10795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a</a:t>
            </a:r>
          </a:p>
        </p:txBody>
      </p:sp>
      <p:sp>
        <p:nvSpPr>
          <p:cNvPr id="19462" name="Rectangle 19"/>
          <p:cNvSpPr>
            <a:spLocks noChangeArrowheads="1"/>
          </p:cNvSpPr>
          <p:nvPr/>
        </p:nvSpPr>
        <p:spPr bwMode="auto">
          <a:xfrm>
            <a:off x="2705100" y="2381250"/>
            <a:ext cx="1092200" cy="10795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b</a:t>
            </a:r>
          </a:p>
        </p:txBody>
      </p:sp>
      <p:sp>
        <p:nvSpPr>
          <p:cNvPr id="19463" name="Rectangle 20"/>
          <p:cNvSpPr>
            <a:spLocks noChangeArrowheads="1"/>
          </p:cNvSpPr>
          <p:nvPr/>
        </p:nvSpPr>
        <p:spPr bwMode="auto">
          <a:xfrm>
            <a:off x="3797300" y="2381250"/>
            <a:ext cx="1092200" cy="10795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c</a:t>
            </a:r>
          </a:p>
        </p:txBody>
      </p:sp>
      <p:sp>
        <p:nvSpPr>
          <p:cNvPr id="19464" name="Rectangle 21"/>
          <p:cNvSpPr>
            <a:spLocks noChangeArrowheads="1"/>
          </p:cNvSpPr>
          <p:nvPr/>
        </p:nvSpPr>
        <p:spPr bwMode="auto">
          <a:xfrm>
            <a:off x="4889500" y="2381250"/>
            <a:ext cx="1092200" cy="10795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d</a:t>
            </a:r>
          </a:p>
        </p:txBody>
      </p:sp>
      <p:sp>
        <p:nvSpPr>
          <p:cNvPr id="19465" name="Rectangle 22"/>
          <p:cNvSpPr>
            <a:spLocks noChangeArrowheads="1"/>
          </p:cNvSpPr>
          <p:nvPr/>
        </p:nvSpPr>
        <p:spPr bwMode="auto">
          <a:xfrm>
            <a:off x="3492500" y="4235450"/>
            <a:ext cx="1092200" cy="1079500"/>
          </a:xfrm>
          <a:prstGeom prst="rect">
            <a:avLst/>
          </a:prstGeom>
          <a:noFill/>
          <a:ln w="38100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</a:t>
            </a:r>
          </a:p>
        </p:txBody>
      </p:sp>
      <p:sp>
        <p:nvSpPr>
          <p:cNvPr id="19466" name="Rectangle 23"/>
          <p:cNvSpPr>
            <a:spLocks noChangeArrowheads="1"/>
          </p:cNvSpPr>
          <p:nvPr/>
        </p:nvSpPr>
        <p:spPr bwMode="auto">
          <a:xfrm>
            <a:off x="4584700" y="4235450"/>
            <a:ext cx="1092200" cy="1079500"/>
          </a:xfrm>
          <a:prstGeom prst="rect">
            <a:avLst/>
          </a:prstGeom>
          <a:noFill/>
          <a:ln w="38100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a+b</a:t>
            </a:r>
          </a:p>
        </p:txBody>
      </p:sp>
      <p:sp>
        <p:nvSpPr>
          <p:cNvPr id="19467" name="Rectangle 24"/>
          <p:cNvSpPr>
            <a:spLocks noChangeArrowheads="1"/>
          </p:cNvSpPr>
          <p:nvPr/>
        </p:nvSpPr>
        <p:spPr bwMode="auto">
          <a:xfrm>
            <a:off x="5676900" y="4235450"/>
            <a:ext cx="1092200" cy="1079500"/>
          </a:xfrm>
          <a:prstGeom prst="rect">
            <a:avLst/>
          </a:prstGeom>
          <a:noFill/>
          <a:ln w="38100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a+b+c</a:t>
            </a:r>
          </a:p>
        </p:txBody>
      </p:sp>
      <p:sp>
        <p:nvSpPr>
          <p:cNvPr id="19468" name="Rectangle 25"/>
          <p:cNvSpPr>
            <a:spLocks noChangeArrowheads="1"/>
          </p:cNvSpPr>
          <p:nvPr/>
        </p:nvSpPr>
        <p:spPr bwMode="auto">
          <a:xfrm>
            <a:off x="6769100" y="4235450"/>
            <a:ext cx="1092200" cy="1079500"/>
          </a:xfrm>
          <a:prstGeom prst="rect">
            <a:avLst/>
          </a:prstGeom>
          <a:noFill/>
          <a:ln w="38100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a+b+c</a:t>
            </a:r>
          </a:p>
          <a:p>
            <a:r>
              <a:rPr lang="en-U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+d</a:t>
            </a:r>
          </a:p>
        </p:txBody>
      </p:sp>
      <p:sp>
        <p:nvSpPr>
          <p:cNvPr id="19469" name="Text Box 26"/>
          <p:cNvSpPr txBox="1">
            <a:spLocks noChangeArrowheads="1"/>
          </p:cNvSpPr>
          <p:nvPr/>
        </p:nvSpPr>
        <p:spPr bwMode="auto">
          <a:xfrm>
            <a:off x="6189663" y="2611438"/>
            <a:ext cx="1166812" cy="457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before</a:t>
            </a:r>
          </a:p>
        </p:txBody>
      </p:sp>
      <p:sp>
        <p:nvSpPr>
          <p:cNvPr id="19470" name="Text Box 27"/>
          <p:cNvSpPr txBox="1">
            <a:spLocks noChangeArrowheads="1"/>
          </p:cNvSpPr>
          <p:nvPr/>
        </p:nvSpPr>
        <p:spPr bwMode="auto">
          <a:xfrm>
            <a:off x="2076928" y="4529138"/>
            <a:ext cx="853119" cy="461665"/>
          </a:xfrm>
          <a:prstGeom prst="rect">
            <a:avLst/>
          </a:prstGeom>
          <a:noFill/>
          <a:ln w="38100">
            <a:solidFill>
              <a:srgbClr val="00B0F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after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2048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B91051EB-CD42-4E87-9EEC-E65CF7F659DE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 Prefix</a:t>
            </a:r>
          </a:p>
        </p:txBody>
      </p:sp>
      <p:sp>
        <p:nvSpPr>
          <p:cNvPr id="20485" name="Rectangle 7"/>
          <p:cNvSpPr>
            <a:spLocks noChangeArrowheads="1"/>
          </p:cNvSpPr>
          <p:nvPr/>
        </p:nvSpPr>
        <p:spPr bwMode="auto">
          <a:xfrm>
            <a:off x="3492500" y="4235450"/>
            <a:ext cx="1092200" cy="1079500"/>
          </a:xfrm>
          <a:prstGeom prst="rect">
            <a:avLst/>
          </a:prstGeom>
          <a:noFill/>
          <a:ln w="38100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</a:t>
            </a:r>
          </a:p>
        </p:txBody>
      </p:sp>
      <p:sp>
        <p:nvSpPr>
          <p:cNvPr id="20486" name="Rectangle 8"/>
          <p:cNvSpPr>
            <a:spLocks noChangeArrowheads="1"/>
          </p:cNvSpPr>
          <p:nvPr/>
        </p:nvSpPr>
        <p:spPr bwMode="auto">
          <a:xfrm>
            <a:off x="4584700" y="4235450"/>
            <a:ext cx="1092200" cy="1079500"/>
          </a:xfrm>
          <a:prstGeom prst="rect">
            <a:avLst/>
          </a:prstGeom>
          <a:noFill/>
          <a:ln w="38100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b</a:t>
            </a:r>
          </a:p>
        </p:txBody>
      </p:sp>
      <p:sp>
        <p:nvSpPr>
          <p:cNvPr id="20487" name="Rectangle 9"/>
          <p:cNvSpPr>
            <a:spLocks noChangeArrowheads="1"/>
          </p:cNvSpPr>
          <p:nvPr/>
        </p:nvSpPr>
        <p:spPr bwMode="auto">
          <a:xfrm>
            <a:off x="5676900" y="4235450"/>
            <a:ext cx="1092200" cy="1079500"/>
          </a:xfrm>
          <a:prstGeom prst="rect">
            <a:avLst/>
          </a:prstGeom>
          <a:noFill/>
          <a:ln w="38100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c</a:t>
            </a:r>
          </a:p>
        </p:txBody>
      </p:sp>
      <p:sp>
        <p:nvSpPr>
          <p:cNvPr id="20488" name="Rectangle 10"/>
          <p:cNvSpPr>
            <a:spLocks noChangeArrowheads="1"/>
          </p:cNvSpPr>
          <p:nvPr/>
        </p:nvSpPr>
        <p:spPr bwMode="auto">
          <a:xfrm>
            <a:off x="6769100" y="4235450"/>
            <a:ext cx="1092200" cy="1079500"/>
          </a:xfrm>
          <a:prstGeom prst="rect">
            <a:avLst/>
          </a:prstGeom>
          <a:noFill/>
          <a:ln w="38100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d</a:t>
            </a:r>
          </a:p>
        </p:txBody>
      </p:sp>
      <p:sp>
        <p:nvSpPr>
          <p:cNvPr id="20489" name="Text Box 11"/>
          <p:cNvSpPr txBox="1">
            <a:spLocks noChangeArrowheads="1"/>
          </p:cNvSpPr>
          <p:nvPr/>
        </p:nvSpPr>
        <p:spPr bwMode="auto">
          <a:xfrm>
            <a:off x="613396" y="4211638"/>
            <a:ext cx="1808507" cy="90486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One thread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Per entry</a:t>
            </a:r>
          </a:p>
        </p:txBody>
      </p:sp>
      <p:grpSp>
        <p:nvGrpSpPr>
          <p:cNvPr id="20490" name="Group 12"/>
          <p:cNvGrpSpPr>
            <a:grpSpLocks/>
          </p:cNvGrpSpPr>
          <p:nvPr/>
        </p:nvGrpSpPr>
        <p:grpSpPr bwMode="auto">
          <a:xfrm flipH="1">
            <a:off x="6750050" y="3055938"/>
            <a:ext cx="1206500" cy="1189037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20521" name="Freeform 13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0522" name="Freeform 14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0523" name="Freeform 15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0524" name="Freeform 16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0525" name="Freeform 17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0526" name="Freeform 18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0527" name="Freeform 19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0528" name="Freeform 20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0529" name="Freeform 21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20491" name="Group 22"/>
          <p:cNvGrpSpPr>
            <a:grpSpLocks/>
          </p:cNvGrpSpPr>
          <p:nvPr/>
        </p:nvGrpSpPr>
        <p:grpSpPr bwMode="auto">
          <a:xfrm flipH="1">
            <a:off x="5662613" y="3055938"/>
            <a:ext cx="1206500" cy="1189037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20512" name="Freeform 23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0513" name="Freeform 24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0514" name="Freeform 25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0515" name="Freeform 26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0516" name="Freeform 27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0517" name="Freeform 28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0518" name="Freeform 29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0519" name="Freeform 30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0520" name="Freeform 31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20492" name="Group 32"/>
          <p:cNvGrpSpPr>
            <a:grpSpLocks/>
          </p:cNvGrpSpPr>
          <p:nvPr/>
        </p:nvGrpSpPr>
        <p:grpSpPr bwMode="auto">
          <a:xfrm flipH="1">
            <a:off x="4575175" y="3055938"/>
            <a:ext cx="1206500" cy="1189037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20503" name="Freeform 33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0504" name="Freeform 34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0505" name="Freeform 35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0506" name="Freeform 36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0507" name="Freeform 37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0508" name="Freeform 38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0509" name="Freeform 39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0510" name="Freeform 40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0511" name="Freeform 41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20493" name="Group 42"/>
          <p:cNvGrpSpPr>
            <a:grpSpLocks/>
          </p:cNvGrpSpPr>
          <p:nvPr/>
        </p:nvGrpSpPr>
        <p:grpSpPr bwMode="auto">
          <a:xfrm flipH="1">
            <a:off x="3486150" y="3055938"/>
            <a:ext cx="1206500" cy="1189037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20494" name="Freeform 43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0495" name="Freeform 44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0496" name="Freeform 45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0497" name="Freeform 46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0498" name="Freeform 47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0499" name="Freeform 48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0500" name="Freeform 49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0501" name="Freeform 50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0502" name="Freeform 51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2150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D8F99F2-5D2A-40DB-8E1C-1FF3DDA31BD0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 Prefix: Phase 1</a:t>
            </a:r>
          </a:p>
        </p:txBody>
      </p:sp>
      <p:sp>
        <p:nvSpPr>
          <p:cNvPr id="21509" name="Rectangle 3"/>
          <p:cNvSpPr>
            <a:spLocks noChangeArrowheads="1"/>
          </p:cNvSpPr>
          <p:nvPr/>
        </p:nvSpPr>
        <p:spPr bwMode="auto">
          <a:xfrm>
            <a:off x="1612900" y="2381250"/>
            <a:ext cx="1092200" cy="10795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a</a:t>
            </a:r>
          </a:p>
        </p:txBody>
      </p:sp>
      <p:sp>
        <p:nvSpPr>
          <p:cNvPr id="21510" name="Rectangle 4"/>
          <p:cNvSpPr>
            <a:spLocks noChangeArrowheads="1"/>
          </p:cNvSpPr>
          <p:nvPr/>
        </p:nvSpPr>
        <p:spPr bwMode="auto">
          <a:xfrm>
            <a:off x="2705100" y="2381250"/>
            <a:ext cx="1092200" cy="10795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b</a:t>
            </a:r>
          </a:p>
        </p:txBody>
      </p:sp>
      <p:sp>
        <p:nvSpPr>
          <p:cNvPr id="21511" name="Rectangle 5"/>
          <p:cNvSpPr>
            <a:spLocks noChangeArrowheads="1"/>
          </p:cNvSpPr>
          <p:nvPr/>
        </p:nvSpPr>
        <p:spPr bwMode="auto">
          <a:xfrm>
            <a:off x="3797300" y="2381250"/>
            <a:ext cx="1092200" cy="10795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c</a:t>
            </a:r>
          </a:p>
        </p:txBody>
      </p:sp>
      <p:sp>
        <p:nvSpPr>
          <p:cNvPr id="21512" name="Rectangle 6"/>
          <p:cNvSpPr>
            <a:spLocks noChangeArrowheads="1"/>
          </p:cNvSpPr>
          <p:nvPr/>
        </p:nvSpPr>
        <p:spPr bwMode="auto">
          <a:xfrm>
            <a:off x="4889500" y="2381250"/>
            <a:ext cx="1092200" cy="10795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d</a:t>
            </a:r>
          </a:p>
        </p:txBody>
      </p:sp>
      <p:sp>
        <p:nvSpPr>
          <p:cNvPr id="21513" name="Rectangle 7"/>
          <p:cNvSpPr>
            <a:spLocks noChangeArrowheads="1"/>
          </p:cNvSpPr>
          <p:nvPr/>
        </p:nvSpPr>
        <p:spPr bwMode="auto">
          <a:xfrm>
            <a:off x="3492500" y="4235450"/>
            <a:ext cx="1092200" cy="1079500"/>
          </a:xfrm>
          <a:prstGeom prst="rect">
            <a:avLst/>
          </a:prstGeom>
          <a:noFill/>
          <a:ln w="38100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</a:t>
            </a:r>
          </a:p>
        </p:txBody>
      </p:sp>
      <p:sp>
        <p:nvSpPr>
          <p:cNvPr id="21514" name="Rectangle 8"/>
          <p:cNvSpPr>
            <a:spLocks noChangeArrowheads="1"/>
          </p:cNvSpPr>
          <p:nvPr/>
        </p:nvSpPr>
        <p:spPr bwMode="auto">
          <a:xfrm>
            <a:off x="4584700" y="4235450"/>
            <a:ext cx="1092200" cy="1079500"/>
          </a:xfrm>
          <a:prstGeom prst="rect">
            <a:avLst/>
          </a:prstGeom>
          <a:noFill/>
          <a:ln w="38100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a+b</a:t>
            </a:r>
          </a:p>
        </p:txBody>
      </p:sp>
      <p:sp>
        <p:nvSpPr>
          <p:cNvPr id="21515" name="Rectangle 9"/>
          <p:cNvSpPr>
            <a:spLocks noChangeArrowheads="1"/>
          </p:cNvSpPr>
          <p:nvPr/>
        </p:nvSpPr>
        <p:spPr bwMode="auto">
          <a:xfrm>
            <a:off x="5676900" y="4235450"/>
            <a:ext cx="1092200" cy="1079500"/>
          </a:xfrm>
          <a:prstGeom prst="rect">
            <a:avLst/>
          </a:prstGeom>
          <a:noFill/>
          <a:ln w="38100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b+c</a:t>
            </a:r>
          </a:p>
        </p:txBody>
      </p:sp>
      <p:sp>
        <p:nvSpPr>
          <p:cNvPr id="21516" name="Rectangle 10"/>
          <p:cNvSpPr>
            <a:spLocks noChangeArrowheads="1"/>
          </p:cNvSpPr>
          <p:nvPr/>
        </p:nvSpPr>
        <p:spPr bwMode="auto">
          <a:xfrm>
            <a:off x="6769100" y="4235450"/>
            <a:ext cx="1092200" cy="1079500"/>
          </a:xfrm>
          <a:prstGeom prst="rect">
            <a:avLst/>
          </a:prstGeom>
          <a:noFill/>
          <a:ln w="38100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c+d</a:t>
            </a:r>
          </a:p>
        </p:txBody>
      </p:sp>
      <p:sp>
        <p:nvSpPr>
          <p:cNvPr id="21517" name="AutoShape 11"/>
          <p:cNvSpPr>
            <a:spLocks noChangeArrowheads="1"/>
          </p:cNvSpPr>
          <p:nvPr/>
        </p:nvSpPr>
        <p:spPr bwMode="auto">
          <a:xfrm>
            <a:off x="4140200" y="3670300"/>
            <a:ext cx="1028700" cy="620713"/>
          </a:xfrm>
          <a:prstGeom prst="curvedDownArrow">
            <a:avLst>
              <a:gd name="adj1" fmla="val 33146"/>
              <a:gd name="adj2" fmla="val 66292"/>
              <a:gd name="adj3" fmla="val 33333"/>
            </a:avLst>
          </a:prstGeom>
          <a:gradFill rotWithShape="1">
            <a:gsLst>
              <a:gs pos="0">
                <a:srgbClr val="000076"/>
              </a:gs>
              <a:gs pos="50000">
                <a:srgbClr val="0000FF"/>
              </a:gs>
              <a:gs pos="100000">
                <a:srgbClr val="000076"/>
              </a:gs>
            </a:gsLst>
            <a:lin ang="5400000" scaled="1"/>
          </a:gradFill>
          <a:ln w="38100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518" name="AutoShape 12"/>
          <p:cNvSpPr>
            <a:spLocks noChangeArrowheads="1"/>
          </p:cNvSpPr>
          <p:nvPr/>
        </p:nvSpPr>
        <p:spPr bwMode="auto">
          <a:xfrm>
            <a:off x="5207000" y="3695700"/>
            <a:ext cx="1028700" cy="620713"/>
          </a:xfrm>
          <a:prstGeom prst="curvedDownArrow">
            <a:avLst>
              <a:gd name="adj1" fmla="val 33146"/>
              <a:gd name="adj2" fmla="val 66292"/>
              <a:gd name="adj3" fmla="val 33333"/>
            </a:avLst>
          </a:prstGeom>
          <a:gradFill rotWithShape="1">
            <a:gsLst>
              <a:gs pos="0">
                <a:srgbClr val="000076"/>
              </a:gs>
              <a:gs pos="50000">
                <a:srgbClr val="0000FF"/>
              </a:gs>
              <a:gs pos="100000">
                <a:srgbClr val="000076"/>
              </a:gs>
            </a:gsLst>
            <a:lin ang="5400000" scaled="1"/>
          </a:gradFill>
          <a:ln w="38100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519" name="AutoShape 13"/>
          <p:cNvSpPr>
            <a:spLocks noChangeArrowheads="1"/>
          </p:cNvSpPr>
          <p:nvPr/>
        </p:nvSpPr>
        <p:spPr bwMode="auto">
          <a:xfrm>
            <a:off x="6273800" y="3721100"/>
            <a:ext cx="1028700" cy="620713"/>
          </a:xfrm>
          <a:prstGeom prst="curvedDownArrow">
            <a:avLst>
              <a:gd name="adj1" fmla="val 33146"/>
              <a:gd name="adj2" fmla="val 66292"/>
              <a:gd name="adj3" fmla="val 33333"/>
            </a:avLst>
          </a:prstGeom>
          <a:gradFill rotWithShape="1">
            <a:gsLst>
              <a:gs pos="0">
                <a:srgbClr val="000076"/>
              </a:gs>
              <a:gs pos="50000">
                <a:srgbClr val="0000FF"/>
              </a:gs>
              <a:gs pos="100000">
                <a:srgbClr val="000076"/>
              </a:gs>
            </a:gsLst>
            <a:lin ang="5400000" scaled="1"/>
          </a:gradFill>
          <a:ln w="38100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2253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D6FFCE0-5850-4334-85B3-87D9BFDD22E2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 Prefix: Phase 2</a:t>
            </a:r>
          </a:p>
        </p:txBody>
      </p:sp>
      <p:sp>
        <p:nvSpPr>
          <p:cNvPr id="22533" name="Rectangle 3"/>
          <p:cNvSpPr>
            <a:spLocks noChangeArrowheads="1"/>
          </p:cNvSpPr>
          <p:nvPr/>
        </p:nvSpPr>
        <p:spPr bwMode="auto">
          <a:xfrm>
            <a:off x="1612900" y="2381250"/>
            <a:ext cx="1092200" cy="10795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a</a:t>
            </a:r>
          </a:p>
        </p:txBody>
      </p:sp>
      <p:sp>
        <p:nvSpPr>
          <p:cNvPr id="22534" name="Rectangle 4"/>
          <p:cNvSpPr>
            <a:spLocks noChangeArrowheads="1"/>
          </p:cNvSpPr>
          <p:nvPr/>
        </p:nvSpPr>
        <p:spPr bwMode="auto">
          <a:xfrm>
            <a:off x="2705100" y="2381250"/>
            <a:ext cx="1092200" cy="10795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b</a:t>
            </a:r>
          </a:p>
        </p:txBody>
      </p:sp>
      <p:sp>
        <p:nvSpPr>
          <p:cNvPr id="22535" name="Rectangle 5"/>
          <p:cNvSpPr>
            <a:spLocks noChangeArrowheads="1"/>
          </p:cNvSpPr>
          <p:nvPr/>
        </p:nvSpPr>
        <p:spPr bwMode="auto">
          <a:xfrm>
            <a:off x="3797300" y="2381250"/>
            <a:ext cx="1092200" cy="10795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c</a:t>
            </a:r>
          </a:p>
        </p:txBody>
      </p:sp>
      <p:sp>
        <p:nvSpPr>
          <p:cNvPr id="22536" name="Rectangle 6"/>
          <p:cNvSpPr>
            <a:spLocks noChangeArrowheads="1"/>
          </p:cNvSpPr>
          <p:nvPr/>
        </p:nvSpPr>
        <p:spPr bwMode="auto">
          <a:xfrm>
            <a:off x="4889500" y="2381250"/>
            <a:ext cx="1092200" cy="10795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d</a:t>
            </a:r>
          </a:p>
        </p:txBody>
      </p:sp>
      <p:sp>
        <p:nvSpPr>
          <p:cNvPr id="22537" name="Rectangle 7"/>
          <p:cNvSpPr>
            <a:spLocks noChangeArrowheads="1"/>
          </p:cNvSpPr>
          <p:nvPr/>
        </p:nvSpPr>
        <p:spPr bwMode="auto">
          <a:xfrm>
            <a:off x="3492500" y="4235450"/>
            <a:ext cx="1092200" cy="1079500"/>
          </a:xfrm>
          <a:prstGeom prst="rect">
            <a:avLst/>
          </a:prstGeom>
          <a:noFill/>
          <a:ln w="38100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</a:t>
            </a:r>
          </a:p>
        </p:txBody>
      </p:sp>
      <p:sp>
        <p:nvSpPr>
          <p:cNvPr id="22538" name="Rectangle 8"/>
          <p:cNvSpPr>
            <a:spLocks noChangeArrowheads="1"/>
          </p:cNvSpPr>
          <p:nvPr/>
        </p:nvSpPr>
        <p:spPr bwMode="auto">
          <a:xfrm>
            <a:off x="4584700" y="4235450"/>
            <a:ext cx="1092200" cy="1079500"/>
          </a:xfrm>
          <a:prstGeom prst="rect">
            <a:avLst/>
          </a:prstGeom>
          <a:noFill/>
          <a:ln w="38100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a+b</a:t>
            </a:r>
          </a:p>
        </p:txBody>
      </p:sp>
      <p:sp>
        <p:nvSpPr>
          <p:cNvPr id="22539" name="Rectangle 9"/>
          <p:cNvSpPr>
            <a:spLocks noChangeArrowheads="1"/>
          </p:cNvSpPr>
          <p:nvPr/>
        </p:nvSpPr>
        <p:spPr bwMode="auto">
          <a:xfrm>
            <a:off x="5676900" y="4235450"/>
            <a:ext cx="1092200" cy="1079500"/>
          </a:xfrm>
          <a:prstGeom prst="rect">
            <a:avLst/>
          </a:prstGeom>
          <a:noFill/>
          <a:ln w="38100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a+b+c</a:t>
            </a:r>
          </a:p>
        </p:txBody>
      </p:sp>
      <p:sp>
        <p:nvSpPr>
          <p:cNvPr id="22540" name="Rectangle 10"/>
          <p:cNvSpPr>
            <a:spLocks noChangeArrowheads="1"/>
          </p:cNvSpPr>
          <p:nvPr/>
        </p:nvSpPr>
        <p:spPr bwMode="auto">
          <a:xfrm>
            <a:off x="6769100" y="4235450"/>
            <a:ext cx="1092200" cy="1079500"/>
          </a:xfrm>
          <a:prstGeom prst="rect">
            <a:avLst/>
          </a:prstGeom>
          <a:noFill/>
          <a:ln w="38100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a+b+c</a:t>
            </a:r>
          </a:p>
          <a:p>
            <a:r>
              <a:rPr lang="en-U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+d</a:t>
            </a:r>
          </a:p>
        </p:txBody>
      </p:sp>
      <p:sp>
        <p:nvSpPr>
          <p:cNvPr id="22541" name="AutoShape 11"/>
          <p:cNvSpPr>
            <a:spLocks noChangeArrowheads="1"/>
          </p:cNvSpPr>
          <p:nvPr/>
        </p:nvSpPr>
        <p:spPr bwMode="auto">
          <a:xfrm>
            <a:off x="4140200" y="3670300"/>
            <a:ext cx="2082800" cy="620713"/>
          </a:xfrm>
          <a:prstGeom prst="curvedDownArrow">
            <a:avLst>
              <a:gd name="adj1" fmla="val 67110"/>
              <a:gd name="adj2" fmla="val 134220"/>
              <a:gd name="adj3" fmla="val 33333"/>
            </a:avLst>
          </a:prstGeom>
          <a:gradFill rotWithShape="1">
            <a:gsLst>
              <a:gs pos="0">
                <a:srgbClr val="000076"/>
              </a:gs>
              <a:gs pos="50000">
                <a:srgbClr val="0000FF"/>
              </a:gs>
              <a:gs pos="100000">
                <a:srgbClr val="000076"/>
              </a:gs>
            </a:gsLst>
            <a:lin ang="5400000" scaled="1"/>
          </a:gradFill>
          <a:ln w="38100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542" name="AutoShape 13"/>
          <p:cNvSpPr>
            <a:spLocks noChangeArrowheads="1"/>
          </p:cNvSpPr>
          <p:nvPr/>
        </p:nvSpPr>
        <p:spPr bwMode="auto">
          <a:xfrm>
            <a:off x="4889500" y="3683000"/>
            <a:ext cx="2438400" cy="620713"/>
          </a:xfrm>
          <a:prstGeom prst="curvedDownArrow">
            <a:avLst>
              <a:gd name="adj1" fmla="val 78568"/>
              <a:gd name="adj2" fmla="val 157135"/>
              <a:gd name="adj3" fmla="val 33333"/>
            </a:avLst>
          </a:prstGeom>
          <a:gradFill rotWithShape="1">
            <a:gsLst>
              <a:gs pos="0">
                <a:srgbClr val="000076"/>
              </a:gs>
              <a:gs pos="50000">
                <a:srgbClr val="0000FF"/>
              </a:gs>
              <a:gs pos="100000">
                <a:srgbClr val="000076"/>
              </a:gs>
            </a:gsLst>
            <a:lin ang="5400000" scaled="1"/>
          </a:gradFill>
          <a:ln w="38100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2355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AC364A17-4E9A-4E21-A406-F8030BCA1852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 Prefix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280F9B-3A0B-063F-92B7-CEB9AA8A5592}"/>
              </a:ext>
            </a:extLst>
          </p:cNvPr>
          <p:cNvSpPr txBox="1"/>
          <p:nvPr/>
        </p:nvSpPr>
        <p:spPr bwMode="auto">
          <a:xfrm>
            <a:off x="1053815" y="1766987"/>
            <a:ext cx="6519735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synchronous</a:t>
            </a:r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threads can compute</a:t>
            </a:r>
            <a:endParaRPr lang="en-US" sz="2800" i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388326-F1A4-D8E6-3B48-A9B60483DEEC}"/>
              </a:ext>
            </a:extLst>
          </p:cNvPr>
          <p:cNvSpPr txBox="1"/>
          <p:nvPr/>
        </p:nvSpPr>
        <p:spPr bwMode="auto">
          <a:xfrm>
            <a:off x="1772602" y="3344509"/>
            <a:ext cx="2222083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FFC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entries</a:t>
            </a: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71E6FC6C-B279-C950-906C-C04C9BC937C9}"/>
              </a:ext>
            </a:extLst>
          </p:cNvPr>
          <p:cNvSpPr txBox="1"/>
          <p:nvPr/>
        </p:nvSpPr>
        <p:spPr bwMode="auto">
          <a:xfrm>
            <a:off x="1772602" y="2555748"/>
            <a:ext cx="2541081" cy="523220"/>
          </a:xfrm>
          <a:prstGeom prst="rect">
            <a:avLst/>
          </a:prstGeom>
          <a:solidFill>
            <a:schemeClr val="tx1"/>
          </a:solidFill>
          <a:ln w="76200">
            <a:solidFill>
              <a:schemeClr val="accent2">
                <a:lumMod val="40000"/>
                <a:lumOff val="6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Parallel prefix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82418A-B1D9-79FA-A9F3-1F6665DEBDAE}"/>
              </a:ext>
            </a:extLst>
          </p:cNvPr>
          <p:cNvSpPr txBox="1"/>
          <p:nvPr/>
        </p:nvSpPr>
        <p:spPr bwMode="auto">
          <a:xfrm>
            <a:off x="1772602" y="4133270"/>
            <a:ext cx="2951449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FF66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</a:t>
            </a:r>
            <a:r>
              <a:rPr lang="en-US" sz="2800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</a:t>
            </a:r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rounds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49DC45-A706-1518-A657-A42DDF4D5939}"/>
              </a:ext>
            </a:extLst>
          </p:cNvPr>
          <p:cNvSpPr txBox="1"/>
          <p:nvPr/>
        </p:nvSpPr>
        <p:spPr bwMode="auto">
          <a:xfrm>
            <a:off x="984476" y="4922031"/>
            <a:ext cx="5899372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00CC99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if system is </a:t>
            </a:r>
            <a:r>
              <a:rPr lang="en-US" sz="2800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asynchronous</a:t>
            </a:r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0D9A7A-02D9-5B89-ECCB-EE513D6187BB}"/>
              </a:ext>
            </a:extLst>
          </p:cNvPr>
          <p:cNvSpPr txBox="1"/>
          <p:nvPr/>
        </p:nvSpPr>
        <p:spPr bwMode="auto">
          <a:xfrm>
            <a:off x="1772602" y="5710792"/>
            <a:ext cx="3898824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we need barriers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42D55425-9847-4901-98C3-302CC2344D2D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Prefix</a:t>
            </a:r>
          </a:p>
        </p:txBody>
      </p:sp>
      <p:sp>
        <p:nvSpPr>
          <p:cNvPr id="24581" name="Rectangle 3"/>
          <p:cNvSpPr>
            <a:spLocks noChangeArrowheads="1"/>
          </p:cNvSpPr>
          <p:nvPr/>
        </p:nvSpPr>
        <p:spPr bwMode="auto">
          <a:xfrm>
            <a:off x="838200" y="1752600"/>
            <a:ext cx="7315200" cy="4893647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Prefix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extends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Thread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[]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Barrier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b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Prefix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[]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,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        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Barrier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b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a 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a;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b 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b;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i 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i;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3D5F8D01-9F2B-7997-6331-272FBF67E3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762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  <a:ea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  <a:ea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  <a:ea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  <a:ea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r>
              <a:rPr lang="en-US" b="0" kern="0" dirty="0">
                <a:solidFill>
                  <a:srgbClr val="FFFF00"/>
                </a:solidFill>
              </a:rPr>
              <a:t>Parallel Prefix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F55BB444-5DEE-F16E-61DC-16AFE95650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752600"/>
            <a:ext cx="7315200" cy="4893647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Prefix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extends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Thread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[]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Barrier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b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Prefix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[]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,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        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Barrier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b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a 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a;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b 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b;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i 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i;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</a:t>
            </a:r>
          </a:p>
        </p:txBody>
      </p:sp>
      <p:sp>
        <p:nvSpPr>
          <p:cNvPr id="25603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5843515-0326-40D1-8CAE-D7BFAD450FB9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256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 Prefix</a:t>
            </a:r>
          </a:p>
        </p:txBody>
      </p:sp>
      <p:sp>
        <p:nvSpPr>
          <p:cNvPr id="25606" name="AutoShape 4"/>
          <p:cNvSpPr>
            <a:spLocks noChangeArrowheads="1"/>
          </p:cNvSpPr>
          <p:nvPr/>
        </p:nvSpPr>
        <p:spPr bwMode="auto">
          <a:xfrm>
            <a:off x="1028700" y="2176463"/>
            <a:ext cx="1803400" cy="444500"/>
          </a:xfrm>
          <a:prstGeom prst="wedgeRoundRectCallout">
            <a:avLst>
              <a:gd name="adj1" fmla="val 90861"/>
              <a:gd name="adj2" fmla="val 457500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/>
            <a:endParaRPr lang="en-US" dirty="0">
              <a:latin typeface="Arial" pitchFamily="34" charset="0"/>
            </a:endParaRPr>
          </a:p>
        </p:txBody>
      </p:sp>
      <p:sp>
        <p:nvSpPr>
          <p:cNvPr id="25607" name="Text Box 5"/>
          <p:cNvSpPr txBox="1">
            <a:spLocks noChangeArrowheads="1"/>
          </p:cNvSpPr>
          <p:nvPr/>
        </p:nvSpPr>
        <p:spPr bwMode="auto">
          <a:xfrm>
            <a:off x="2990850" y="4521200"/>
            <a:ext cx="3094038" cy="83099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Array of input values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1FF9991C-ACEC-E769-0E36-01B4A26FEE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752600"/>
            <a:ext cx="7315200" cy="4893647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Prefix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extends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Thread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[]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Barrier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b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Prefix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[]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,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        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Barrier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b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a 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a;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b 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b;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i 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i;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</a:t>
            </a:r>
          </a:p>
        </p:txBody>
      </p:sp>
      <p:sp>
        <p:nvSpPr>
          <p:cNvPr id="26627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5336EA0B-C67E-4D2D-8156-21A5DBDE9F4F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266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Prefix</a:t>
            </a:r>
          </a:p>
        </p:txBody>
      </p:sp>
      <p:sp>
        <p:nvSpPr>
          <p:cNvPr id="26630" name="AutoShape 4"/>
          <p:cNvSpPr>
            <a:spLocks noChangeArrowheads="1"/>
          </p:cNvSpPr>
          <p:nvPr/>
        </p:nvSpPr>
        <p:spPr bwMode="auto">
          <a:xfrm>
            <a:off x="965200" y="2646363"/>
            <a:ext cx="1511300" cy="444500"/>
          </a:xfrm>
          <a:prstGeom prst="wedgeRoundRectCallout">
            <a:avLst>
              <a:gd name="adj1" fmla="val 98648"/>
              <a:gd name="adj2" fmla="val 391787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/>
            <a:endParaRPr lang="en-US" dirty="0">
              <a:latin typeface="Arial" pitchFamily="34" charset="0"/>
            </a:endParaRPr>
          </a:p>
        </p:txBody>
      </p:sp>
      <p:sp>
        <p:nvSpPr>
          <p:cNvPr id="26631" name="Text Box 5"/>
          <p:cNvSpPr txBox="1">
            <a:spLocks noChangeArrowheads="1"/>
          </p:cNvSpPr>
          <p:nvPr/>
        </p:nvSpPr>
        <p:spPr bwMode="auto">
          <a:xfrm>
            <a:off x="2768600" y="4800600"/>
            <a:ext cx="3094038" cy="457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Thread index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C46BBA-46D0-DD24-18E4-4C8BDB1ADF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762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  <a:ea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  <a:ea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  <a:ea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  <a:ea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r>
              <a:rPr lang="en-US" b="0" kern="0" dirty="0">
                <a:solidFill>
                  <a:srgbClr val="FFFF00"/>
                </a:solidFill>
              </a:rPr>
              <a:t>Parallel Prefix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5DD555E8-0171-625B-316F-81CCB91569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752600"/>
            <a:ext cx="7315200" cy="4893647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Prefix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extends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Thread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[]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Barrier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b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Prefix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[]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,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        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Barrier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b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a 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a;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b 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b;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i 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i;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</a:t>
            </a:r>
          </a:p>
        </p:txBody>
      </p:sp>
      <p:sp>
        <p:nvSpPr>
          <p:cNvPr id="27651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5FB60E37-E5A6-448E-A3BF-64E255F355E1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276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Prefix</a:t>
            </a:r>
          </a:p>
        </p:txBody>
      </p:sp>
      <p:sp>
        <p:nvSpPr>
          <p:cNvPr id="27654" name="AutoShape 4"/>
          <p:cNvSpPr>
            <a:spLocks noChangeArrowheads="1"/>
          </p:cNvSpPr>
          <p:nvPr/>
        </p:nvSpPr>
        <p:spPr bwMode="auto">
          <a:xfrm>
            <a:off x="1054100" y="3078163"/>
            <a:ext cx="2171700" cy="444500"/>
          </a:xfrm>
          <a:prstGeom prst="wedgeRoundRectCallout">
            <a:avLst>
              <a:gd name="adj1" fmla="val 65829"/>
              <a:gd name="adj2" fmla="val 303213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/>
            <a:endParaRPr lang="en-US" dirty="0">
              <a:latin typeface="Arial" pitchFamily="34" charset="0"/>
            </a:endParaRPr>
          </a:p>
        </p:txBody>
      </p:sp>
      <p:sp>
        <p:nvSpPr>
          <p:cNvPr id="27655" name="Text Box 5"/>
          <p:cNvSpPr txBox="1">
            <a:spLocks noChangeArrowheads="1"/>
          </p:cNvSpPr>
          <p:nvPr/>
        </p:nvSpPr>
        <p:spPr bwMode="auto">
          <a:xfrm>
            <a:off x="2743200" y="4648200"/>
            <a:ext cx="3094038" cy="457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Shared barrier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766F83-F638-4414-340E-F856C24187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762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  <a:ea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  <a:ea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  <a:ea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  <a:ea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r>
              <a:rPr lang="en-US" b="0" kern="0" dirty="0">
                <a:solidFill>
                  <a:srgbClr val="FFFF00"/>
                </a:solidFill>
              </a:rPr>
              <a:t>Parallel Prefix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DC1AA0B9-96FA-66CE-D289-C3414515FE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752600"/>
            <a:ext cx="7315200" cy="4893647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Prefix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extends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Thread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[]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Barrier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b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Prefix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[]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,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        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Barrier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b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a 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a;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b 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b;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i 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i;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</a:t>
            </a:r>
          </a:p>
          <a:p>
            <a:pPr algn="l"/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</a:t>
            </a:r>
          </a:p>
        </p:txBody>
      </p:sp>
      <p:sp>
        <p:nvSpPr>
          <p:cNvPr id="28675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2389667-4E4B-4115-9825-0E633E832005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286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Prefix</a:t>
            </a:r>
          </a:p>
        </p:txBody>
      </p:sp>
      <p:sp>
        <p:nvSpPr>
          <p:cNvPr id="28678" name="AutoShape 4"/>
          <p:cNvSpPr>
            <a:spLocks noChangeArrowheads="1"/>
          </p:cNvSpPr>
          <p:nvPr/>
        </p:nvSpPr>
        <p:spPr bwMode="auto">
          <a:xfrm>
            <a:off x="1181100" y="4373563"/>
            <a:ext cx="1549400" cy="1435100"/>
          </a:xfrm>
          <a:prstGeom prst="wedgeRoundRectCallout">
            <a:avLst>
              <a:gd name="adj1" fmla="val 199634"/>
              <a:gd name="adj2" fmla="val -104310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/>
            <a:endParaRPr lang="en-US" dirty="0">
              <a:latin typeface="Arial" pitchFamily="34" charset="0"/>
            </a:endParaRPr>
          </a:p>
        </p:txBody>
      </p:sp>
      <p:sp>
        <p:nvSpPr>
          <p:cNvPr id="28679" name="Text Box 5"/>
          <p:cNvSpPr txBox="1">
            <a:spLocks noChangeArrowheads="1"/>
          </p:cNvSpPr>
          <p:nvPr/>
        </p:nvSpPr>
        <p:spPr bwMode="auto">
          <a:xfrm>
            <a:off x="4375150" y="3022600"/>
            <a:ext cx="3729038" cy="457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Initialize fields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056BB33-BEEC-98D8-6DE7-B9B0A40408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762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  <a:ea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  <a:ea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  <a:ea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  <a:ea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r>
              <a:rPr lang="en-US" b="0" kern="0" dirty="0">
                <a:solidFill>
                  <a:srgbClr val="FFFF00"/>
                </a:solidFill>
              </a:rPr>
              <a:t>Parallel Prefix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87F36D8C-460B-4BD6-B55A-2308165C79DB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Do the Barriers Go?</a:t>
            </a:r>
          </a:p>
        </p:txBody>
      </p:sp>
      <p:sp>
        <p:nvSpPr>
          <p:cNvPr id="29701" name="Rectangle 3"/>
          <p:cNvSpPr>
            <a:spLocks noChangeArrowheads="1"/>
          </p:cNvSpPr>
          <p:nvPr/>
        </p:nvSpPr>
        <p:spPr bwMode="auto">
          <a:xfrm>
            <a:off x="838200" y="1752600"/>
            <a:ext cx="7315200" cy="2997744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run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d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, sum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(d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N)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(i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&gt;=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d)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sum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a[i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-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d]; 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(i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&gt;=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d)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a[i]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+=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sum;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d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d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}}}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4FA3F56A-5037-41A7-C320-929B8F6B64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762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  <a:ea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  <a:ea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  <a:ea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  <a:ea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r>
              <a:rPr lang="en-US" b="0" kern="0" dirty="0">
                <a:solidFill>
                  <a:srgbClr val="FFFF00"/>
                </a:solidFill>
              </a:rPr>
              <a:t>Parallel Prefix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57D510A0-77F2-4E61-8D83-315FAA5CCB07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Do the Barriers Go?</a:t>
            </a:r>
          </a:p>
        </p:txBody>
      </p:sp>
      <p:sp>
        <p:nvSpPr>
          <p:cNvPr id="31749" name="Rectangle 3"/>
          <p:cNvSpPr>
            <a:spLocks noChangeArrowheads="1"/>
          </p:cNvSpPr>
          <p:nvPr/>
        </p:nvSpPr>
        <p:spPr bwMode="auto">
          <a:xfrm>
            <a:off x="838200" y="1752600"/>
            <a:ext cx="7315200" cy="3293209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run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d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, sum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(d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N)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(i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&gt;=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d)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sum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a[i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-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d];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b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(); 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(i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&gt;=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d)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a[i]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+=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sum;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d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d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}}}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</a:t>
            </a:r>
          </a:p>
        </p:txBody>
      </p:sp>
      <p:sp>
        <p:nvSpPr>
          <p:cNvPr id="31750" name="AutoShape 4"/>
          <p:cNvSpPr>
            <a:spLocks noChangeArrowheads="1"/>
          </p:cNvSpPr>
          <p:nvPr/>
        </p:nvSpPr>
        <p:spPr bwMode="auto">
          <a:xfrm>
            <a:off x="1118755" y="3176954"/>
            <a:ext cx="1689100" cy="444500"/>
          </a:xfrm>
          <a:prstGeom prst="wedgeRoundRectCallout">
            <a:avLst>
              <a:gd name="adj1" fmla="val 98403"/>
              <a:gd name="adj2" fmla="val 20356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/>
            <a:endParaRPr lang="en-US" dirty="0">
              <a:latin typeface="Arial" pitchFamily="34" charset="0"/>
            </a:endParaRPr>
          </a:p>
        </p:txBody>
      </p:sp>
      <p:sp>
        <p:nvSpPr>
          <p:cNvPr id="31751" name="Text Box 5"/>
          <p:cNvSpPr txBox="1">
            <a:spLocks noChangeArrowheads="1"/>
          </p:cNvSpPr>
          <p:nvPr/>
        </p:nvSpPr>
        <p:spPr bwMode="auto">
          <a:xfrm>
            <a:off x="3160134" y="3068781"/>
            <a:ext cx="4872038" cy="83099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Make sure everyone reads before anyone writes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0247F3-1DC2-125A-765C-F4C24C489A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762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  <a:ea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  <a:ea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  <a:ea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  <a:ea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r>
              <a:rPr lang="en-US" b="0" kern="0" dirty="0">
                <a:solidFill>
                  <a:srgbClr val="FFFF00"/>
                </a:solidFill>
              </a:rPr>
              <a:t>Parallel Prefix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B5CC27C4-160E-463E-9B22-0FB9C6811429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Do the Barriers Go?</a:t>
            </a:r>
          </a:p>
        </p:txBody>
      </p:sp>
      <p:sp>
        <p:nvSpPr>
          <p:cNvPr id="33797" name="Rectangle 3"/>
          <p:cNvSpPr>
            <a:spLocks noChangeArrowheads="1"/>
          </p:cNvSpPr>
          <p:nvPr/>
        </p:nvSpPr>
        <p:spPr bwMode="auto">
          <a:xfrm>
            <a:off x="838200" y="1752600"/>
            <a:ext cx="7315200" cy="35886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run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d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, sum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(d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N)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(i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&gt;=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d)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sum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a[i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-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d];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b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(); 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(i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&gt;=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d)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a[i]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+=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sum;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b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d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d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}}}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</a:t>
            </a:r>
          </a:p>
        </p:txBody>
      </p:sp>
      <p:sp>
        <p:nvSpPr>
          <p:cNvPr id="33798" name="AutoShape 4"/>
          <p:cNvSpPr>
            <a:spLocks noChangeArrowheads="1"/>
          </p:cNvSpPr>
          <p:nvPr/>
        </p:nvSpPr>
        <p:spPr bwMode="auto">
          <a:xfrm>
            <a:off x="1125682" y="4114800"/>
            <a:ext cx="1689100" cy="444500"/>
          </a:xfrm>
          <a:prstGeom prst="wedgeRoundRectCallout">
            <a:avLst>
              <a:gd name="adj1" fmla="val 98403"/>
              <a:gd name="adj2" fmla="val 20356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/>
            <a:endParaRPr lang="en-US" dirty="0">
              <a:latin typeface="Arial" pitchFamily="34" charset="0"/>
            </a:endParaRPr>
          </a:p>
        </p:txBody>
      </p:sp>
      <p:sp>
        <p:nvSpPr>
          <p:cNvPr id="33799" name="Text Box 5"/>
          <p:cNvSpPr txBox="1">
            <a:spLocks noChangeArrowheads="1"/>
          </p:cNvSpPr>
          <p:nvPr/>
        </p:nvSpPr>
        <p:spPr bwMode="auto">
          <a:xfrm>
            <a:off x="3281362" y="4143801"/>
            <a:ext cx="4872038" cy="83099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Make sure everyone writes before anyone reads</a:t>
            </a:r>
          </a:p>
        </p:txBody>
      </p:sp>
      <p:sp>
        <p:nvSpPr>
          <p:cNvPr id="33800" name="AutoShape 6"/>
          <p:cNvSpPr>
            <a:spLocks noChangeArrowheads="1"/>
          </p:cNvSpPr>
          <p:nvPr/>
        </p:nvSpPr>
        <p:spPr bwMode="auto">
          <a:xfrm>
            <a:off x="1181100" y="3206750"/>
            <a:ext cx="1689100" cy="444500"/>
          </a:xfrm>
          <a:prstGeom prst="wedgeRoundRectCallout">
            <a:avLst>
              <a:gd name="adj1" fmla="val 98403"/>
              <a:gd name="adj2" fmla="val 20356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/>
            <a:endParaRPr lang="en-US" dirty="0">
              <a:latin typeface="Arial" pitchFamily="34" charset="0"/>
            </a:endParaRPr>
          </a:p>
        </p:txBody>
      </p:sp>
      <p:sp>
        <p:nvSpPr>
          <p:cNvPr id="33801" name="Text Box 7"/>
          <p:cNvSpPr txBox="1">
            <a:spLocks noChangeArrowheads="1"/>
          </p:cNvSpPr>
          <p:nvPr/>
        </p:nvSpPr>
        <p:spPr bwMode="auto">
          <a:xfrm>
            <a:off x="3281362" y="3119864"/>
            <a:ext cx="4872038" cy="83099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Make sure everyone reads before anyone writes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90ADA5C0-BE94-A86D-E0B0-A14FF0DF10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762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  <a:ea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  <a:ea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  <a:ea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  <a:ea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r>
              <a:rPr lang="en-US" b="0" kern="0" dirty="0">
                <a:solidFill>
                  <a:srgbClr val="FFFF00"/>
                </a:solidFill>
              </a:rPr>
              <a:t>Parallel Prefix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3481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591438D-1ED9-4D1D-9A6C-C3E4F18172C6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348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Barrier Implementations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F5A2EA-84DF-DC9A-C79F-2F5EFB20EEF2}"/>
              </a:ext>
            </a:extLst>
          </p:cNvPr>
          <p:cNvSpPr txBox="1"/>
          <p:nvPr/>
        </p:nvSpPr>
        <p:spPr bwMode="auto">
          <a:xfrm>
            <a:off x="960063" y="1671805"/>
            <a:ext cx="3164649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Cache coherence</a:t>
            </a:r>
            <a:endParaRPr lang="en-US" sz="2800" i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4048B5-D3CD-23E1-B6B3-975D9E2D943E}"/>
              </a:ext>
            </a:extLst>
          </p:cNvPr>
          <p:cNvSpPr txBox="1"/>
          <p:nvPr/>
        </p:nvSpPr>
        <p:spPr bwMode="auto">
          <a:xfrm>
            <a:off x="1738746" y="2979403"/>
            <a:ext cx="6437981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FFC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Spin on statically-defined locations?</a:t>
            </a: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3ACDBFC0-EA81-7CBB-119E-B868E5039B6D}"/>
              </a:ext>
            </a:extLst>
          </p:cNvPr>
          <p:cNvSpPr txBox="1"/>
          <p:nvPr/>
        </p:nvSpPr>
        <p:spPr bwMode="auto">
          <a:xfrm>
            <a:off x="1738746" y="2325604"/>
            <a:ext cx="5977920" cy="523220"/>
          </a:xfrm>
          <a:prstGeom prst="rect">
            <a:avLst/>
          </a:prstGeom>
          <a:solidFill>
            <a:schemeClr val="tx1"/>
          </a:solidFill>
          <a:ln w="76200">
            <a:solidFill>
              <a:schemeClr val="accent2">
                <a:lumMod val="40000"/>
                <a:lumOff val="6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Spin on locally-cached locations?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64E4B6-CD8F-CC8A-02D4-0D1F24D7CD90}"/>
              </a:ext>
            </a:extLst>
          </p:cNvPr>
          <p:cNvSpPr txBox="1"/>
          <p:nvPr/>
        </p:nvSpPr>
        <p:spPr bwMode="auto">
          <a:xfrm>
            <a:off x="960063" y="3633202"/>
            <a:ext cx="1765227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FF66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Latency?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2F4E74-ADE5-9D80-89B3-911EEA2EB479}"/>
              </a:ext>
            </a:extLst>
          </p:cNvPr>
          <p:cNvSpPr txBox="1"/>
          <p:nvPr/>
        </p:nvSpPr>
        <p:spPr bwMode="auto">
          <a:xfrm>
            <a:off x="1738746" y="4287001"/>
            <a:ext cx="3241593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00CC99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many steps?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C95299-137C-A2F8-5EE0-FFCFE17C57A8}"/>
              </a:ext>
            </a:extLst>
          </p:cNvPr>
          <p:cNvSpPr txBox="1"/>
          <p:nvPr/>
        </p:nvSpPr>
        <p:spPr bwMode="auto">
          <a:xfrm>
            <a:off x="960063" y="4940800"/>
            <a:ext cx="2141933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Symmetry?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0B8424-01FA-2E8C-8459-56383E4445FF}"/>
              </a:ext>
            </a:extLst>
          </p:cNvPr>
          <p:cNvSpPr txBox="1"/>
          <p:nvPr/>
        </p:nvSpPr>
        <p:spPr bwMode="auto">
          <a:xfrm>
            <a:off x="1738746" y="5594599"/>
            <a:ext cx="5957080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00B0F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all threads do the same thing?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3584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DAF273E-7E68-494B-896E-D7EAAFEFFCF5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358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Barriers</a:t>
            </a:r>
          </a:p>
        </p:txBody>
      </p:sp>
      <p:sp>
        <p:nvSpPr>
          <p:cNvPr id="35845" name="Rectangle 3"/>
          <p:cNvSpPr>
            <a:spLocks noChangeArrowheads="1"/>
          </p:cNvSpPr>
          <p:nvPr/>
        </p:nvSpPr>
        <p:spPr bwMode="auto">
          <a:xfrm>
            <a:off x="858982" y="1524479"/>
            <a:ext cx="7315200" cy="483209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Barrier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20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AtomicInteger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20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size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Barrier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0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n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){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count 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AtomicInteger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(n);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size 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n;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 {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20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getAndDecrement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==</a:t>
            </a:r>
            <a:r>
              <a:rPr lang="en-US" sz="20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(size);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} </a:t>
            </a:r>
            <a:r>
              <a:rPr lang="en-US" sz="20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 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}}}} 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82CE6071-C4F8-CACE-CD18-4B43D6B735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982" y="1524479"/>
            <a:ext cx="7315200" cy="483209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Barrier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20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AtomicInteger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20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size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Barrier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0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n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){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count 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AtomicInteger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(n);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size 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n;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 {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20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getAndDecrement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==</a:t>
            </a:r>
            <a:r>
              <a:rPr lang="en-US" sz="20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(size);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} </a:t>
            </a:r>
            <a:r>
              <a:rPr lang="en-US" sz="20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 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}}}} </a:t>
            </a:r>
          </a:p>
        </p:txBody>
      </p:sp>
      <p:sp>
        <p:nvSpPr>
          <p:cNvPr id="36867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B6F7E02-FBC9-4F20-A5E4-5DA0E4B6A3C3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368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Barriers</a:t>
            </a:r>
          </a:p>
        </p:txBody>
      </p:sp>
      <p:sp>
        <p:nvSpPr>
          <p:cNvPr id="36870" name="AutoShape 4"/>
          <p:cNvSpPr>
            <a:spLocks noChangeArrowheads="1"/>
          </p:cNvSpPr>
          <p:nvPr/>
        </p:nvSpPr>
        <p:spPr bwMode="auto">
          <a:xfrm>
            <a:off x="1049482" y="1968500"/>
            <a:ext cx="3873500" cy="444500"/>
          </a:xfrm>
          <a:prstGeom prst="wedgeRoundRectCallout">
            <a:avLst>
              <a:gd name="adj1" fmla="val 57338"/>
              <a:gd name="adj2" fmla="val 251787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/>
            <a:endParaRPr lang="en-US" dirty="0">
              <a:latin typeface="Arial" pitchFamily="34" charset="0"/>
            </a:endParaRPr>
          </a:p>
        </p:txBody>
      </p:sp>
      <p:sp>
        <p:nvSpPr>
          <p:cNvPr id="36871" name="Text Box 6"/>
          <p:cNvSpPr txBox="1">
            <a:spLocks noChangeArrowheads="1"/>
          </p:cNvSpPr>
          <p:nvPr/>
        </p:nvSpPr>
        <p:spPr bwMode="auto">
          <a:xfrm>
            <a:off x="4840432" y="3429000"/>
            <a:ext cx="3132138" cy="83099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Number of threads not yet arrived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EAAD0CDB-BA0E-51EE-0BF4-DD0629CDDB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982" y="1524479"/>
            <a:ext cx="7315200" cy="483209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Barrier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20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AtomicInteger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20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size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Barrier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0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n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){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count 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AtomicInteger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(n);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size 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n;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 {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20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getAndDecrement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==</a:t>
            </a:r>
            <a:r>
              <a:rPr lang="en-US" sz="20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(size);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} </a:t>
            </a:r>
            <a:r>
              <a:rPr lang="en-US" sz="20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 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}}}} </a:t>
            </a:r>
          </a:p>
        </p:txBody>
      </p:sp>
      <p:sp>
        <p:nvSpPr>
          <p:cNvPr id="37891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53C0DDD2-74BC-43D0-8893-63CE999E9035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378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Barriers</a:t>
            </a:r>
          </a:p>
        </p:txBody>
      </p:sp>
      <p:sp>
        <p:nvSpPr>
          <p:cNvPr id="37894" name="AutoShape 4"/>
          <p:cNvSpPr>
            <a:spLocks noChangeArrowheads="1"/>
          </p:cNvSpPr>
          <p:nvPr/>
        </p:nvSpPr>
        <p:spPr bwMode="auto">
          <a:xfrm>
            <a:off x="1032164" y="2292350"/>
            <a:ext cx="2006600" cy="444500"/>
          </a:xfrm>
          <a:prstGeom prst="wedgeRoundRectCallout">
            <a:avLst>
              <a:gd name="adj1" fmla="val 177454"/>
              <a:gd name="adj2" fmla="val 80356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/>
            <a:endParaRPr lang="en-US" dirty="0">
              <a:latin typeface="Arial" pitchFamily="34" charset="0"/>
            </a:endParaRPr>
          </a:p>
        </p:txBody>
      </p:sp>
      <p:sp>
        <p:nvSpPr>
          <p:cNvPr id="37895" name="Text Box 5"/>
          <p:cNvSpPr txBox="1">
            <a:spLocks noChangeArrowheads="1"/>
          </p:cNvSpPr>
          <p:nvPr/>
        </p:nvSpPr>
        <p:spPr bwMode="auto">
          <a:xfrm>
            <a:off x="5152880" y="2321351"/>
            <a:ext cx="3132138" cy="83099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US" dirty="0">
                <a:latin typeface="Arial" pitchFamily="34" charset="0"/>
                <a:cs typeface="Arial" pitchFamily="34" charset="0"/>
              </a:rPr>
              <a:t>Number of threads participating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6BB2883E-0BE0-CA3C-046C-42229CD0E1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982" y="1524479"/>
            <a:ext cx="7315200" cy="483209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Barrier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20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AtomicInteger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20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size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Barrier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0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n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){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count 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AtomicInteger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(n);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size 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n;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 {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20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getAndDecrement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==</a:t>
            </a:r>
            <a:r>
              <a:rPr lang="en-US" sz="20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(size);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} </a:t>
            </a:r>
            <a:r>
              <a:rPr lang="en-US" sz="20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 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}}}} </a:t>
            </a:r>
          </a:p>
        </p:txBody>
      </p:sp>
      <p:sp>
        <p:nvSpPr>
          <p:cNvPr id="38915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DB5BA61B-8FB2-457E-9BC3-35446652331E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389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Barriers</a:t>
            </a:r>
          </a:p>
        </p:txBody>
      </p:sp>
      <p:sp>
        <p:nvSpPr>
          <p:cNvPr id="38918" name="AutoShape 4"/>
          <p:cNvSpPr>
            <a:spLocks noChangeArrowheads="1"/>
          </p:cNvSpPr>
          <p:nvPr/>
        </p:nvSpPr>
        <p:spPr bwMode="auto">
          <a:xfrm>
            <a:off x="1101437" y="3018631"/>
            <a:ext cx="5080000" cy="820737"/>
          </a:xfrm>
          <a:prstGeom prst="wedgeRoundRectCallout">
            <a:avLst>
              <a:gd name="adj1" fmla="val 48343"/>
              <a:gd name="adj2" fmla="val -149301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/>
            <a:endParaRPr lang="en-US" dirty="0">
              <a:latin typeface="Arial" pitchFamily="34" charset="0"/>
            </a:endParaRPr>
          </a:p>
        </p:txBody>
      </p:sp>
      <p:sp>
        <p:nvSpPr>
          <p:cNvPr id="38919" name="Text Box 5"/>
          <p:cNvSpPr txBox="1">
            <a:spLocks noChangeArrowheads="1"/>
          </p:cNvSpPr>
          <p:nvPr/>
        </p:nvSpPr>
        <p:spPr bwMode="auto">
          <a:xfrm>
            <a:off x="4959350" y="1790700"/>
            <a:ext cx="3132138" cy="457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US" dirty="0">
                <a:latin typeface="Arial" pitchFamily="34" charset="0"/>
              </a:rPr>
              <a:t>Initialization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4FA851B6-FF4C-7761-F1F9-8D5354C396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982" y="1524479"/>
            <a:ext cx="7315200" cy="483209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Barrier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20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AtomicInteger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20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size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Barrier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0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n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){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count 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AtomicInteger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(n);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size 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n;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 {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20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getAndDecrement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==</a:t>
            </a:r>
            <a:r>
              <a:rPr lang="en-US" sz="20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(size);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} </a:t>
            </a:r>
            <a:r>
              <a:rPr lang="en-US" sz="20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 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}}}} </a:t>
            </a:r>
          </a:p>
        </p:txBody>
      </p:sp>
      <p:sp>
        <p:nvSpPr>
          <p:cNvPr id="39939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FE58717-F2AD-40C5-BD96-30E2FBA76D51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399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Barriers</a:t>
            </a:r>
          </a:p>
        </p:txBody>
      </p:sp>
      <p:sp>
        <p:nvSpPr>
          <p:cNvPr id="39942" name="AutoShape 4"/>
          <p:cNvSpPr>
            <a:spLocks noChangeArrowheads="1"/>
          </p:cNvSpPr>
          <p:nvPr/>
        </p:nvSpPr>
        <p:spPr bwMode="auto">
          <a:xfrm>
            <a:off x="1047750" y="4043363"/>
            <a:ext cx="3302577" cy="444500"/>
          </a:xfrm>
          <a:prstGeom prst="wedgeRoundRectCallout">
            <a:avLst>
              <a:gd name="adj1" fmla="val 84102"/>
              <a:gd name="adj2" fmla="val -402500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/>
            <a:endParaRPr lang="en-US" dirty="0">
              <a:latin typeface="Arial" pitchFamily="34" charset="0"/>
            </a:endParaRPr>
          </a:p>
        </p:txBody>
      </p:sp>
      <p:sp>
        <p:nvSpPr>
          <p:cNvPr id="39943" name="Text Box 5"/>
          <p:cNvSpPr txBox="1">
            <a:spLocks noChangeArrowheads="1"/>
          </p:cNvSpPr>
          <p:nvPr/>
        </p:nvSpPr>
        <p:spPr bwMode="auto">
          <a:xfrm>
            <a:off x="5264150" y="2133600"/>
            <a:ext cx="3132138" cy="457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US" dirty="0">
                <a:latin typeface="Arial" pitchFamily="34" charset="0"/>
                <a:cs typeface="Arial" pitchFamily="34" charset="0"/>
              </a:rPr>
              <a:t>Principal method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410425DB-C027-41E8-F1DD-FA425D38EC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982" y="1524479"/>
            <a:ext cx="7315200" cy="483209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Barrier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20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AtomicInteger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20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size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Barrier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0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n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){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count 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AtomicInteger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(n);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size 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n;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 {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20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getAndDecrement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==</a:t>
            </a:r>
            <a:r>
              <a:rPr lang="en-US" sz="20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(size);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} </a:t>
            </a:r>
            <a:r>
              <a:rPr lang="en-US" sz="20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 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}}}} </a:t>
            </a:r>
          </a:p>
        </p:txBody>
      </p:sp>
      <p:sp>
        <p:nvSpPr>
          <p:cNvPr id="40963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3795E34-4D29-4BA3-9DA5-500FA2E44DB9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409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Barriers</a:t>
            </a:r>
          </a:p>
        </p:txBody>
      </p:sp>
      <p:sp>
        <p:nvSpPr>
          <p:cNvPr id="40966" name="AutoShape 4"/>
          <p:cNvSpPr>
            <a:spLocks noChangeArrowheads="1"/>
          </p:cNvSpPr>
          <p:nvPr/>
        </p:nvSpPr>
        <p:spPr bwMode="auto">
          <a:xfrm>
            <a:off x="1054100" y="4520190"/>
            <a:ext cx="5249718" cy="749300"/>
          </a:xfrm>
          <a:prstGeom prst="wedgeRoundRectCallout">
            <a:avLst>
              <a:gd name="adj1" fmla="val 31569"/>
              <a:gd name="adj2" fmla="val -259111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/>
            <a:endParaRPr lang="en-US" dirty="0">
              <a:latin typeface="Arial" pitchFamily="34" charset="0"/>
            </a:endParaRPr>
          </a:p>
        </p:txBody>
      </p:sp>
      <p:sp>
        <p:nvSpPr>
          <p:cNvPr id="40967" name="Text Box 5"/>
          <p:cNvSpPr txBox="1">
            <a:spLocks noChangeArrowheads="1"/>
          </p:cNvSpPr>
          <p:nvPr/>
        </p:nvSpPr>
        <p:spPr bwMode="auto">
          <a:xfrm>
            <a:off x="4477399" y="2305397"/>
            <a:ext cx="3652838" cy="83099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US" dirty="0">
                <a:latin typeface="Arial" pitchFamily="34" charset="0"/>
                <a:cs typeface="Arial" pitchFamily="34" charset="0"/>
              </a:rPr>
              <a:t>If I’m last, reset count for next time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D026DC37-BD58-41B1-1EBC-0F3FBFDC0D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982" y="1524479"/>
            <a:ext cx="7315200" cy="483209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Barrier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20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AtomicInteger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20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size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Barrier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0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n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){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count 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AtomicInteger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(n);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size 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n;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 {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20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getAndDecrement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==</a:t>
            </a:r>
            <a:r>
              <a:rPr lang="en-US" sz="20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(size);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} </a:t>
            </a:r>
            <a:r>
              <a:rPr lang="en-US" sz="20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 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}}}} </a:t>
            </a:r>
          </a:p>
        </p:txBody>
      </p:sp>
      <p:sp>
        <p:nvSpPr>
          <p:cNvPr id="41987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DC7C5A20-A40B-418B-9C2B-828E9B3B4C87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419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Barriers</a:t>
            </a:r>
          </a:p>
        </p:txBody>
      </p:sp>
      <p:sp>
        <p:nvSpPr>
          <p:cNvPr id="41990" name="AutoShape 4"/>
          <p:cNvSpPr>
            <a:spLocks noChangeArrowheads="1"/>
          </p:cNvSpPr>
          <p:nvPr/>
        </p:nvSpPr>
        <p:spPr bwMode="auto">
          <a:xfrm>
            <a:off x="1077191" y="5218690"/>
            <a:ext cx="4215245" cy="749300"/>
          </a:xfrm>
          <a:prstGeom prst="wedgeRoundRectCallout">
            <a:avLst>
              <a:gd name="adj1" fmla="val 50075"/>
              <a:gd name="adj2" fmla="val -332302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/>
            <a:endParaRPr lang="en-US" dirty="0">
              <a:latin typeface="Arial" pitchFamily="34" charset="0"/>
            </a:endParaRPr>
          </a:p>
        </p:txBody>
      </p:sp>
      <p:sp>
        <p:nvSpPr>
          <p:cNvPr id="41991" name="Text Box 5"/>
          <p:cNvSpPr txBox="1">
            <a:spLocks noChangeArrowheads="1"/>
          </p:cNvSpPr>
          <p:nvPr/>
        </p:nvSpPr>
        <p:spPr bwMode="auto">
          <a:xfrm>
            <a:off x="5175250" y="2451100"/>
            <a:ext cx="3041650" cy="83099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/>
            <a:r>
              <a:rPr lang="en-US" dirty="0">
                <a:latin typeface="Arial" pitchFamily="34" charset="0"/>
                <a:cs typeface="Arial" pitchFamily="34" charset="0"/>
              </a:rPr>
              <a:t>Otherwise, wait for everyone else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44DBDEE2-861D-604D-A95C-57CE686D7C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982" y="1524479"/>
            <a:ext cx="7315200" cy="483209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Barrier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20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AtomicInteger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20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size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Barrier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0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n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){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count 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AtomicInteger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(n);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size 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n;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 {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20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getAndDecrement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==</a:t>
            </a:r>
            <a:r>
              <a:rPr lang="en-US" sz="20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(size);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} </a:t>
            </a:r>
            <a:r>
              <a:rPr lang="en-US" sz="20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 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}}}} </a:t>
            </a:r>
          </a:p>
        </p:txBody>
      </p:sp>
      <p:sp>
        <p:nvSpPr>
          <p:cNvPr id="43011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B661E774-88AC-4EEF-9C21-F4FC6C65522F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4301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30382"/>
            <a:ext cx="7772400" cy="114300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Barriers</a:t>
            </a:r>
          </a:p>
        </p:txBody>
      </p:sp>
      <p:sp>
        <p:nvSpPr>
          <p:cNvPr id="43014" name="AutoShape 6"/>
          <p:cNvSpPr>
            <a:spLocks noChangeArrowheads="1"/>
          </p:cNvSpPr>
          <p:nvPr/>
        </p:nvSpPr>
        <p:spPr bwMode="auto">
          <a:xfrm>
            <a:off x="1661118" y="3764161"/>
            <a:ext cx="5069290" cy="510778"/>
          </a:xfrm>
          <a:prstGeom prst="roundRect">
            <a:avLst>
              <a:gd name="adj" fmla="val 16667"/>
            </a:avLst>
          </a:prstGeom>
          <a:solidFill>
            <a:schemeClr val="tx1">
              <a:alpha val="79999"/>
            </a:schemeClr>
          </a:solidFill>
          <a:ln w="38100">
            <a:solidFill>
              <a:srgbClr val="FF0000"/>
            </a:solidFill>
            <a:round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 wrap="none" anchor="ctr">
            <a:spAutoFit/>
          </a:bodyPr>
          <a:lstStyle/>
          <a:p>
            <a:r>
              <a:rPr lang="en-U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What’s wrong with this protocol?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4403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895C33C6-71FC-46B5-84EA-67E8D11586DE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440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Reuse</a:t>
            </a:r>
          </a:p>
        </p:txBody>
      </p:sp>
      <p:sp>
        <p:nvSpPr>
          <p:cNvPr id="44037" name="Rectangle 3"/>
          <p:cNvSpPr>
            <a:spLocks noChangeArrowheads="1"/>
          </p:cNvSpPr>
          <p:nvPr/>
        </p:nvSpPr>
        <p:spPr bwMode="auto">
          <a:xfrm>
            <a:off x="838200" y="1752600"/>
            <a:ext cx="7315200" cy="1877437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20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Barrier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b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Barrier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(n);</a:t>
            </a:r>
          </a:p>
          <a:p>
            <a:pPr algn="l"/>
            <a:r>
              <a:rPr lang="en-US" sz="20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 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mumble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 ) {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work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b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 algn="l"/>
            <a:r>
              <a:rPr lang="en-US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1003524" name="AutoShape 4"/>
          <p:cNvSpPr>
            <a:spLocks noChangeArrowheads="1"/>
          </p:cNvSpPr>
          <p:nvPr/>
        </p:nvSpPr>
        <p:spPr bwMode="auto">
          <a:xfrm>
            <a:off x="901700" y="2501900"/>
            <a:ext cx="1663700" cy="457200"/>
          </a:xfrm>
          <a:prstGeom prst="wedgeRoundRectCallout">
            <a:avLst>
              <a:gd name="adj1" fmla="val 115171"/>
              <a:gd name="adj2" fmla="val -19444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/>
            <a:endParaRPr lang="en-US" dirty="0">
              <a:latin typeface="Arial" pitchFamily="34" charset="0"/>
            </a:endParaRPr>
          </a:p>
        </p:txBody>
      </p:sp>
      <p:sp>
        <p:nvSpPr>
          <p:cNvPr id="1003525" name="Text Box 5"/>
          <p:cNvSpPr txBox="1">
            <a:spLocks noChangeArrowheads="1"/>
          </p:cNvSpPr>
          <p:nvPr/>
        </p:nvSpPr>
        <p:spPr bwMode="auto">
          <a:xfrm>
            <a:off x="3648991" y="2387613"/>
            <a:ext cx="1398140" cy="46166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en-US" dirty="0">
                <a:latin typeface="Arial" pitchFamily="34" charset="0"/>
                <a:cs typeface="Arial" pitchFamily="34" charset="0"/>
              </a:rPr>
              <a:t>do work</a:t>
            </a:r>
          </a:p>
        </p:txBody>
      </p:sp>
      <p:sp>
        <p:nvSpPr>
          <p:cNvPr id="1003526" name="AutoShape 6"/>
          <p:cNvSpPr>
            <a:spLocks noChangeArrowheads="1"/>
          </p:cNvSpPr>
          <p:nvPr/>
        </p:nvSpPr>
        <p:spPr bwMode="auto">
          <a:xfrm>
            <a:off x="908867" y="2959027"/>
            <a:ext cx="1663700" cy="469900"/>
          </a:xfrm>
          <a:prstGeom prst="wedgeRoundRectCallout">
            <a:avLst>
              <a:gd name="adj1" fmla="val 110842"/>
              <a:gd name="adj2" fmla="val -28869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/>
            <a:endParaRPr lang="en-US" dirty="0">
              <a:latin typeface="Arial" pitchFamily="34" charset="0"/>
            </a:endParaRPr>
          </a:p>
        </p:txBody>
      </p:sp>
      <p:sp>
        <p:nvSpPr>
          <p:cNvPr id="1003527" name="Text Box 7"/>
          <p:cNvSpPr txBox="1">
            <a:spLocks noChangeArrowheads="1"/>
          </p:cNvSpPr>
          <p:nvPr/>
        </p:nvSpPr>
        <p:spPr bwMode="auto">
          <a:xfrm>
            <a:off x="3648991" y="2826043"/>
            <a:ext cx="1980029" cy="46166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en-US" dirty="0">
                <a:latin typeface="Arial" pitchFamily="34" charset="0"/>
                <a:cs typeface="Arial" pitchFamily="34" charset="0"/>
              </a:rPr>
              <a:t>synchronize</a:t>
            </a:r>
          </a:p>
        </p:txBody>
      </p:sp>
      <p:sp>
        <p:nvSpPr>
          <p:cNvPr id="1003528" name="AutoShape 8"/>
          <p:cNvSpPr>
            <a:spLocks noChangeArrowheads="1"/>
          </p:cNvSpPr>
          <p:nvPr/>
        </p:nvSpPr>
        <p:spPr bwMode="auto">
          <a:xfrm>
            <a:off x="778963" y="2323803"/>
            <a:ext cx="4927600" cy="1155700"/>
          </a:xfrm>
          <a:prstGeom prst="wedgeRoundRectCallout">
            <a:avLst>
              <a:gd name="adj1" fmla="val 71356"/>
              <a:gd name="adj2" fmla="val 1648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/>
            <a:endParaRPr lang="en-US" dirty="0">
              <a:latin typeface="Arial" pitchFamily="34" charset="0"/>
            </a:endParaRPr>
          </a:p>
        </p:txBody>
      </p:sp>
      <p:sp>
        <p:nvSpPr>
          <p:cNvPr id="1003529" name="Text Box 9"/>
          <p:cNvSpPr txBox="1">
            <a:spLocks noChangeArrowheads="1"/>
          </p:cNvSpPr>
          <p:nvPr/>
        </p:nvSpPr>
        <p:spPr bwMode="auto">
          <a:xfrm>
            <a:off x="6864350" y="2789238"/>
            <a:ext cx="1146175" cy="457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en-US" dirty="0">
                <a:latin typeface="Arial" pitchFamily="34" charset="0"/>
              </a:rPr>
              <a:t>repeat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03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03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03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03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03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003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24" grpId="0" animBg="1"/>
      <p:bldP spid="1003525" grpId="0"/>
      <p:bldP spid="1003526" grpId="0" animBg="1"/>
      <p:bldP spid="1003527" grpId="0"/>
      <p:bldP spid="1003528" grpId="0" animBg="1"/>
      <p:bldP spid="100352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/>
          <p:cNvSpPr>
            <a:spLocks noChangeArrowheads="1"/>
          </p:cNvSpPr>
          <p:nvPr/>
        </p:nvSpPr>
        <p:spPr bwMode="auto">
          <a:xfrm>
            <a:off x="838200" y="1752600"/>
            <a:ext cx="7315200" cy="469051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Barrier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8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AtomicInteger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8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size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Barrier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8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n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){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count </a:t>
            </a:r>
            <a:r>
              <a:rPr lang="en-US" sz="1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AtomicInteger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(n);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size </a:t>
            </a:r>
            <a:r>
              <a:rPr lang="en-US" sz="1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n;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 {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8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18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8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getAndDecrement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</a:t>
            </a:r>
            <a:r>
              <a:rPr lang="en-US" sz="1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==</a:t>
            </a:r>
            <a:r>
              <a:rPr lang="en-US" sz="18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8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8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(size);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} </a:t>
            </a:r>
            <a:r>
              <a:rPr lang="en-US" sz="18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8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18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8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 </a:t>
            </a:r>
            <a:r>
              <a:rPr lang="en-US" sz="1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}}}}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</a:t>
            </a:r>
          </a:p>
        </p:txBody>
      </p:sp>
      <p:sp>
        <p:nvSpPr>
          <p:cNvPr id="45059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ADEE08BC-F068-4C37-939C-BC1FAFC2EC86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450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Barriers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151A8DDC-14BD-D50B-B170-72096DA74E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752600"/>
            <a:ext cx="7315200" cy="469051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Barrier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8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AtomicInteger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8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size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Barrier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8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n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){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count </a:t>
            </a:r>
            <a:r>
              <a:rPr lang="en-US" sz="1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AtomicInteger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(n);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size </a:t>
            </a:r>
            <a:r>
              <a:rPr lang="en-US" sz="1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n;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 {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8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18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8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getAndDecrement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</a:t>
            </a:r>
            <a:r>
              <a:rPr lang="en-US" sz="1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==</a:t>
            </a:r>
            <a:r>
              <a:rPr lang="en-US" sz="18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8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8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(size);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} </a:t>
            </a:r>
            <a:r>
              <a:rPr lang="en-US" sz="18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8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18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8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 </a:t>
            </a:r>
            <a:r>
              <a:rPr lang="en-US" sz="1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}}}}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</a:t>
            </a:r>
          </a:p>
        </p:txBody>
      </p:sp>
      <p:sp>
        <p:nvSpPr>
          <p:cNvPr id="46083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519CE51-1E6B-4C93-857D-19FC5DE7FC04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460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Barriers</a:t>
            </a:r>
          </a:p>
        </p:txBody>
      </p:sp>
      <p:grpSp>
        <p:nvGrpSpPr>
          <p:cNvPr id="46086" name="Group 4"/>
          <p:cNvGrpSpPr>
            <a:grpSpLocks/>
          </p:cNvGrpSpPr>
          <p:nvPr/>
        </p:nvGrpSpPr>
        <p:grpSpPr bwMode="auto">
          <a:xfrm flipH="1">
            <a:off x="6877050" y="3446463"/>
            <a:ext cx="1206500" cy="1189037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46089" name="Freeform 5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46090" name="Freeform 6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46091" name="Freeform 7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46092" name="Freeform 8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46093" name="Freeform 9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46094" name="Freeform 10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46095" name="Freeform 11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46096" name="Freeform 12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46097" name="Freeform 13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46087" name="AutoShape 14"/>
          <p:cNvSpPr>
            <a:spLocks noChangeArrowheads="1"/>
          </p:cNvSpPr>
          <p:nvPr/>
        </p:nvSpPr>
        <p:spPr bwMode="auto">
          <a:xfrm>
            <a:off x="1364673" y="5377873"/>
            <a:ext cx="3387436" cy="431800"/>
          </a:xfrm>
          <a:prstGeom prst="wedgeRoundRectCallout">
            <a:avLst>
              <a:gd name="adj1" fmla="val 105632"/>
              <a:gd name="adj2" fmla="val -296422"/>
              <a:gd name="adj3" fmla="val 16667"/>
            </a:avLst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46088" name="AutoShape 15"/>
          <p:cNvSpPr>
            <a:spLocks noChangeArrowheads="1"/>
          </p:cNvSpPr>
          <p:nvPr/>
        </p:nvSpPr>
        <p:spPr bwMode="auto">
          <a:xfrm>
            <a:off x="4140200" y="2019300"/>
            <a:ext cx="3530600" cy="1079500"/>
          </a:xfrm>
          <a:prstGeom prst="cloudCallout">
            <a:avLst>
              <a:gd name="adj1" fmla="val 23606"/>
              <a:gd name="adj2" fmla="val 86911"/>
            </a:avLst>
          </a:prstGeom>
          <a:solidFill>
            <a:schemeClr val="tx1"/>
          </a:solidFill>
          <a:ln w="38100">
            <a:solidFill>
              <a:schemeClr val="accent1"/>
            </a:solidFill>
            <a:round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/>
          <a:lstStyle/>
          <a:p>
            <a:r>
              <a:rPr lang="en-US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Waiting for Phase 1 to finish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9E4F1B82-5FA1-3053-CF98-BB5112CB40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752600"/>
            <a:ext cx="7315200" cy="469051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Barrier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8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AtomicInteger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8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size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Barrier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8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n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){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count </a:t>
            </a:r>
            <a:r>
              <a:rPr lang="en-US" sz="1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AtomicInteger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(n);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size </a:t>
            </a:r>
            <a:r>
              <a:rPr lang="en-US" sz="1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n;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 {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8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18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8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getAndDecrement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</a:t>
            </a:r>
            <a:r>
              <a:rPr lang="en-US" sz="1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==</a:t>
            </a:r>
            <a:r>
              <a:rPr lang="en-US" sz="18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8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8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(size);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} </a:t>
            </a:r>
            <a:r>
              <a:rPr lang="en-US" sz="18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8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18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8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 </a:t>
            </a:r>
            <a:r>
              <a:rPr lang="en-US" sz="1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}}}}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</a:t>
            </a:r>
          </a:p>
        </p:txBody>
      </p:sp>
      <p:sp>
        <p:nvSpPr>
          <p:cNvPr id="47107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85F26BD-3EC8-4720-AD36-40E960CE38E4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471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Barriers</a:t>
            </a:r>
          </a:p>
        </p:txBody>
      </p:sp>
      <p:grpSp>
        <p:nvGrpSpPr>
          <p:cNvPr id="47112" name="Group 40"/>
          <p:cNvGrpSpPr>
            <a:grpSpLocks/>
          </p:cNvGrpSpPr>
          <p:nvPr/>
        </p:nvGrpSpPr>
        <p:grpSpPr bwMode="auto">
          <a:xfrm>
            <a:off x="1708150" y="2798763"/>
            <a:ext cx="1206500" cy="1189037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47116" name="Freeform 41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47117" name="Freeform 42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47118" name="Freeform 43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47119" name="Freeform 44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47120" name="Freeform 45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47121" name="Freeform 46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47122" name="Freeform 47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47123" name="Freeform 48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47124" name="Freeform 49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47113" name="AutoShape 50"/>
          <p:cNvSpPr>
            <a:spLocks noChangeArrowheads="1"/>
          </p:cNvSpPr>
          <p:nvPr/>
        </p:nvSpPr>
        <p:spPr bwMode="auto">
          <a:xfrm>
            <a:off x="1136650" y="4438650"/>
            <a:ext cx="4398241" cy="342433"/>
          </a:xfrm>
          <a:prstGeom prst="wedgeRoundRectCallout">
            <a:avLst>
              <a:gd name="adj1" fmla="val -13934"/>
              <a:gd name="adj2" fmla="val -222249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grpSp>
        <p:nvGrpSpPr>
          <p:cNvPr id="16" name="Group 4">
            <a:extLst>
              <a:ext uri="{FF2B5EF4-FFF2-40B4-BE49-F238E27FC236}">
                <a16:creationId xmlns:a16="http://schemas.microsoft.com/office/drawing/2014/main" id="{1AD4E6F5-EFA6-27CF-0A44-036C37FFA235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6877050" y="3446463"/>
            <a:ext cx="1206500" cy="1189037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CCFB109A-5852-1B6C-0078-5D04B2BE9C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D69BE1DB-9F52-314F-A96F-3C767713CF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C196CB9A-25DD-AE80-0442-032F91041A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F8045B64-D552-1CCC-8C01-B38E06C112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9BC8FC2C-CB62-FC88-EF5C-907628A5C1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6BB6AD2E-5C6A-A54D-AB5B-7F3A37E388F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5AEE6F82-6509-A6EE-A7B5-4EB794C75B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119BC806-31AD-7FD3-160A-6D2620611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5" name="Freeform 13">
              <a:extLst>
                <a:ext uri="{FF2B5EF4-FFF2-40B4-BE49-F238E27FC236}">
                  <a16:creationId xmlns:a16="http://schemas.microsoft.com/office/drawing/2014/main" id="{806D5068-8C71-7F2B-1CF4-B9965ADB6E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26" name="AutoShape 14">
            <a:extLst>
              <a:ext uri="{FF2B5EF4-FFF2-40B4-BE49-F238E27FC236}">
                <a16:creationId xmlns:a16="http://schemas.microsoft.com/office/drawing/2014/main" id="{0DF88D33-E82D-7FEC-7BF6-436A1B4894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4673" y="5377873"/>
            <a:ext cx="3387436" cy="431800"/>
          </a:xfrm>
          <a:prstGeom prst="wedgeRoundRectCallout">
            <a:avLst>
              <a:gd name="adj1" fmla="val 105632"/>
              <a:gd name="adj2" fmla="val -296422"/>
              <a:gd name="adj3" fmla="val 16667"/>
            </a:avLst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27" name="AutoShape 15">
            <a:extLst>
              <a:ext uri="{FF2B5EF4-FFF2-40B4-BE49-F238E27FC236}">
                <a16:creationId xmlns:a16="http://schemas.microsoft.com/office/drawing/2014/main" id="{82230394-7E0D-7DCB-C532-A1303CA33B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0200" y="2019300"/>
            <a:ext cx="3530600" cy="1079500"/>
          </a:xfrm>
          <a:prstGeom prst="cloudCallout">
            <a:avLst>
              <a:gd name="adj1" fmla="val 23606"/>
              <a:gd name="adj2" fmla="val 86911"/>
            </a:avLst>
          </a:prstGeom>
          <a:solidFill>
            <a:schemeClr val="tx1"/>
          </a:solidFill>
          <a:ln w="38100">
            <a:solidFill>
              <a:schemeClr val="accent1"/>
            </a:solidFill>
            <a:round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/>
          <a:lstStyle/>
          <a:p>
            <a:r>
              <a:rPr lang="en-US" sz="2000" b="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Waiting for Phase 1 to finish</a:t>
            </a:r>
          </a:p>
        </p:txBody>
      </p:sp>
      <p:sp>
        <p:nvSpPr>
          <p:cNvPr id="47114" name="AutoShape 51"/>
          <p:cNvSpPr>
            <a:spLocks noChangeArrowheads="1"/>
          </p:cNvSpPr>
          <p:nvPr/>
        </p:nvSpPr>
        <p:spPr bwMode="auto">
          <a:xfrm>
            <a:off x="2552700" y="1701800"/>
            <a:ext cx="2527300" cy="1016000"/>
          </a:xfrm>
          <a:prstGeom prst="cloudCallout">
            <a:avLst>
              <a:gd name="adj1" fmla="val -51694"/>
              <a:gd name="adj2" fmla="val 59218"/>
            </a:avLst>
          </a:prstGeom>
          <a:solidFill>
            <a:schemeClr val="tx1"/>
          </a:solidFill>
          <a:ln w="38100">
            <a:solidFill>
              <a:srgbClr val="FF0000"/>
            </a:solidFill>
            <a:round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/>
          <a:lstStyle/>
          <a:p>
            <a:r>
              <a:rPr lang="en-US" b="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Phase 1 is so over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9E4F1B82-5FA1-3053-CF98-BB5112CB40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752600"/>
            <a:ext cx="7315200" cy="469051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Barrier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8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AtomicInteger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8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size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Barrier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8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n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){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count </a:t>
            </a:r>
            <a:r>
              <a:rPr lang="en-US" sz="1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AtomicInteger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(n);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size </a:t>
            </a:r>
            <a:r>
              <a:rPr lang="en-US" sz="1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n;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 {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8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18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8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getAndDecrement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</a:t>
            </a:r>
            <a:r>
              <a:rPr lang="en-US" sz="1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==</a:t>
            </a:r>
            <a:r>
              <a:rPr lang="en-US" sz="18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8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8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(size);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} </a:t>
            </a:r>
            <a:r>
              <a:rPr lang="en-US" sz="18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8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18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8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 </a:t>
            </a:r>
            <a:r>
              <a:rPr lang="en-US" sz="1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}}}}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</a:t>
            </a:r>
          </a:p>
        </p:txBody>
      </p:sp>
      <p:sp>
        <p:nvSpPr>
          <p:cNvPr id="47107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85F26BD-3EC8-4720-AD36-40E960CE38E4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471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Barriers</a:t>
            </a:r>
          </a:p>
        </p:txBody>
      </p:sp>
      <p:grpSp>
        <p:nvGrpSpPr>
          <p:cNvPr id="47112" name="Group 40"/>
          <p:cNvGrpSpPr>
            <a:grpSpLocks/>
          </p:cNvGrpSpPr>
          <p:nvPr/>
        </p:nvGrpSpPr>
        <p:grpSpPr bwMode="auto">
          <a:xfrm>
            <a:off x="1708150" y="2798763"/>
            <a:ext cx="1206500" cy="1189037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47116" name="Freeform 41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47117" name="Freeform 42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47118" name="Freeform 43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47119" name="Freeform 44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47120" name="Freeform 45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47121" name="Freeform 46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47122" name="Freeform 47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47123" name="Freeform 48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47124" name="Freeform 49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47113" name="AutoShape 50"/>
          <p:cNvSpPr>
            <a:spLocks noChangeArrowheads="1"/>
          </p:cNvSpPr>
          <p:nvPr/>
        </p:nvSpPr>
        <p:spPr bwMode="auto">
          <a:xfrm>
            <a:off x="1122796" y="4682081"/>
            <a:ext cx="2451678" cy="431800"/>
          </a:xfrm>
          <a:prstGeom prst="wedgeRoundRectCallout">
            <a:avLst>
              <a:gd name="adj1" fmla="val -3338"/>
              <a:gd name="adj2" fmla="val -192597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grpSp>
        <p:nvGrpSpPr>
          <p:cNvPr id="16" name="Group 4">
            <a:extLst>
              <a:ext uri="{FF2B5EF4-FFF2-40B4-BE49-F238E27FC236}">
                <a16:creationId xmlns:a16="http://schemas.microsoft.com/office/drawing/2014/main" id="{1AD4E6F5-EFA6-27CF-0A44-036C37FFA235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6877050" y="3446463"/>
            <a:ext cx="1206500" cy="1189037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CCFB109A-5852-1B6C-0078-5D04B2BE9C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D69BE1DB-9F52-314F-A96F-3C767713CF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C196CB9A-25DD-AE80-0442-032F91041A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F8045B64-D552-1CCC-8C01-B38E06C112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9BC8FC2C-CB62-FC88-EF5C-907628A5C1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6BB6AD2E-5C6A-A54D-AB5B-7F3A37E388F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5AEE6F82-6509-A6EE-A7B5-4EB794C75B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119BC806-31AD-7FD3-160A-6D2620611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5" name="Freeform 13">
              <a:extLst>
                <a:ext uri="{FF2B5EF4-FFF2-40B4-BE49-F238E27FC236}">
                  <a16:creationId xmlns:a16="http://schemas.microsoft.com/office/drawing/2014/main" id="{806D5068-8C71-7F2B-1CF4-B9965ADB6E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26" name="AutoShape 14">
            <a:extLst>
              <a:ext uri="{FF2B5EF4-FFF2-40B4-BE49-F238E27FC236}">
                <a16:creationId xmlns:a16="http://schemas.microsoft.com/office/drawing/2014/main" id="{0DF88D33-E82D-7FEC-7BF6-436A1B4894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4673" y="5377873"/>
            <a:ext cx="3387436" cy="431800"/>
          </a:xfrm>
          <a:prstGeom prst="wedgeRoundRectCallout">
            <a:avLst>
              <a:gd name="adj1" fmla="val 105632"/>
              <a:gd name="adj2" fmla="val -296422"/>
              <a:gd name="adj3" fmla="val 16667"/>
            </a:avLst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27" name="AutoShape 15">
            <a:extLst>
              <a:ext uri="{FF2B5EF4-FFF2-40B4-BE49-F238E27FC236}">
                <a16:creationId xmlns:a16="http://schemas.microsoft.com/office/drawing/2014/main" id="{82230394-7E0D-7DCB-C532-A1303CA33B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2350" y="2551771"/>
            <a:ext cx="2819400" cy="1546086"/>
          </a:xfrm>
          <a:prstGeom prst="cloudCallout">
            <a:avLst>
              <a:gd name="adj1" fmla="val 60828"/>
              <a:gd name="adj2" fmla="val 45243"/>
            </a:avLst>
          </a:prstGeom>
          <a:solidFill>
            <a:schemeClr val="tx1"/>
          </a:solidFill>
          <a:ln w="38100">
            <a:solidFill>
              <a:schemeClr val="accent1"/>
            </a:solidFill>
            <a:round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r>
              <a:rPr lang="en-US" sz="2000" b="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Waiting for Phase 1 to finish</a:t>
            </a:r>
          </a:p>
        </p:txBody>
      </p:sp>
      <p:sp>
        <p:nvSpPr>
          <p:cNvPr id="47114" name="AutoShape 51"/>
          <p:cNvSpPr>
            <a:spLocks noChangeArrowheads="1"/>
          </p:cNvSpPr>
          <p:nvPr/>
        </p:nvSpPr>
        <p:spPr bwMode="auto">
          <a:xfrm>
            <a:off x="2552700" y="1701800"/>
            <a:ext cx="2527300" cy="1016000"/>
          </a:xfrm>
          <a:prstGeom prst="cloudCallout">
            <a:avLst>
              <a:gd name="adj1" fmla="val -51694"/>
              <a:gd name="adj2" fmla="val 59218"/>
            </a:avLst>
          </a:prstGeom>
          <a:solidFill>
            <a:schemeClr val="tx1"/>
          </a:solidFill>
          <a:ln w="38100">
            <a:solidFill>
              <a:srgbClr val="FF0000"/>
            </a:solidFill>
            <a:round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/>
          <a:lstStyle/>
          <a:p>
            <a:r>
              <a:rPr lang="en-US" sz="2000" b="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Prepare for phase 2</a:t>
            </a:r>
          </a:p>
        </p:txBody>
      </p:sp>
    </p:spTree>
    <p:extLst>
      <p:ext uri="{BB962C8B-B14F-4D97-AF65-F5344CB8AC3E}">
        <p14:creationId xmlns:p14="http://schemas.microsoft.com/office/powerpoint/2010/main" val="24795155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9E4F1B82-5FA1-3053-CF98-BB5112CB40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752600"/>
            <a:ext cx="7315200" cy="469051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Barrier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8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AtomicInteger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8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size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Barrier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8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n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){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count </a:t>
            </a:r>
            <a:r>
              <a:rPr lang="en-US" sz="1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AtomicInteger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(n);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size </a:t>
            </a:r>
            <a:r>
              <a:rPr lang="en-US" sz="1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n;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 {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8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18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8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getAndDecrement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</a:t>
            </a:r>
            <a:r>
              <a:rPr lang="en-US" sz="1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==</a:t>
            </a:r>
            <a:r>
              <a:rPr lang="en-US" sz="18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8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8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(size);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} </a:t>
            </a:r>
            <a:r>
              <a:rPr lang="en-US" sz="18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8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18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8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 </a:t>
            </a:r>
            <a:r>
              <a:rPr lang="en-US" sz="1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}}}}</a:t>
            </a:r>
          </a:p>
          <a:p>
            <a:pPr algn="l"/>
            <a:r>
              <a:rPr lang="en-US" sz="18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</a:t>
            </a:r>
          </a:p>
        </p:txBody>
      </p:sp>
      <p:sp>
        <p:nvSpPr>
          <p:cNvPr id="47107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85F26BD-3EC8-4720-AD36-40E960CE38E4}" type="slidenum">
              <a:rPr lang="en-US" smtClean="0"/>
              <a:pPr/>
              <a:t>46</a:t>
            </a:fld>
            <a:endParaRPr lang="en-US" dirty="0"/>
          </a:p>
        </p:txBody>
      </p:sp>
      <p:sp>
        <p:nvSpPr>
          <p:cNvPr id="471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Uh-Oh</a:t>
            </a:r>
          </a:p>
        </p:txBody>
      </p:sp>
      <p:grpSp>
        <p:nvGrpSpPr>
          <p:cNvPr id="47112" name="Group 40"/>
          <p:cNvGrpSpPr>
            <a:grpSpLocks/>
          </p:cNvGrpSpPr>
          <p:nvPr/>
        </p:nvGrpSpPr>
        <p:grpSpPr bwMode="auto">
          <a:xfrm>
            <a:off x="1708150" y="2798763"/>
            <a:ext cx="1206500" cy="1189037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47116" name="Freeform 41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47117" name="Freeform 42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47118" name="Freeform 43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47119" name="Freeform 44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47120" name="Freeform 45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47121" name="Freeform 46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47122" name="Freeform 47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47123" name="Freeform 48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47124" name="Freeform 49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47113" name="AutoShape 50"/>
          <p:cNvSpPr>
            <a:spLocks noChangeArrowheads="1"/>
          </p:cNvSpPr>
          <p:nvPr/>
        </p:nvSpPr>
        <p:spPr bwMode="auto">
          <a:xfrm>
            <a:off x="1364673" y="5307930"/>
            <a:ext cx="3498272" cy="431800"/>
          </a:xfrm>
          <a:prstGeom prst="wedgeRoundRectCallout">
            <a:avLst>
              <a:gd name="adj1" fmla="val -17595"/>
              <a:gd name="adj2" fmla="val -357838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grpSp>
        <p:nvGrpSpPr>
          <p:cNvPr id="16" name="Group 4">
            <a:extLst>
              <a:ext uri="{FF2B5EF4-FFF2-40B4-BE49-F238E27FC236}">
                <a16:creationId xmlns:a16="http://schemas.microsoft.com/office/drawing/2014/main" id="{1AD4E6F5-EFA6-27CF-0A44-036C37FFA235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6877050" y="3446463"/>
            <a:ext cx="1206500" cy="1189037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CCFB109A-5852-1B6C-0078-5D04B2BE9C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D69BE1DB-9F52-314F-A96F-3C767713CF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C196CB9A-25DD-AE80-0442-032F91041A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F8045B64-D552-1CCC-8C01-B38E06C112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9BC8FC2C-CB62-FC88-EF5C-907628A5C1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6BB6AD2E-5C6A-A54D-AB5B-7F3A37E388F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5AEE6F82-6509-A6EE-A7B5-4EB794C75B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119BC806-31AD-7FD3-160A-6D2620611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5" name="Freeform 13">
              <a:extLst>
                <a:ext uri="{FF2B5EF4-FFF2-40B4-BE49-F238E27FC236}">
                  <a16:creationId xmlns:a16="http://schemas.microsoft.com/office/drawing/2014/main" id="{806D5068-8C71-7F2B-1CF4-B9965ADB6E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26" name="AutoShape 14">
            <a:extLst>
              <a:ext uri="{FF2B5EF4-FFF2-40B4-BE49-F238E27FC236}">
                <a16:creationId xmlns:a16="http://schemas.microsoft.com/office/drawing/2014/main" id="{0DF88D33-E82D-7FEC-7BF6-436A1B4894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4673" y="5377873"/>
            <a:ext cx="3387436" cy="431800"/>
          </a:xfrm>
          <a:prstGeom prst="wedgeRoundRectCallout">
            <a:avLst>
              <a:gd name="adj1" fmla="val 105632"/>
              <a:gd name="adj2" fmla="val -296422"/>
              <a:gd name="adj3" fmla="val 16667"/>
            </a:avLst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47114" name="AutoShape 51"/>
          <p:cNvSpPr>
            <a:spLocks noChangeArrowheads="1"/>
          </p:cNvSpPr>
          <p:nvPr/>
        </p:nvSpPr>
        <p:spPr bwMode="auto">
          <a:xfrm>
            <a:off x="2152650" y="1701800"/>
            <a:ext cx="2927350" cy="1016000"/>
          </a:xfrm>
          <a:prstGeom prst="cloudCallout">
            <a:avLst>
              <a:gd name="adj1" fmla="val -51694"/>
              <a:gd name="adj2" fmla="val 59218"/>
            </a:avLst>
          </a:prstGeom>
          <a:solidFill>
            <a:schemeClr val="tx1"/>
          </a:solidFill>
          <a:ln w="38100">
            <a:solidFill>
              <a:srgbClr val="FF0000"/>
            </a:solidFill>
            <a:round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/>
          <a:lstStyle/>
          <a:p>
            <a:r>
              <a:rPr lang="en-US" sz="1800" b="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Waiting for Phase 2 to finish</a:t>
            </a:r>
          </a:p>
        </p:txBody>
      </p:sp>
      <p:sp>
        <p:nvSpPr>
          <p:cNvPr id="3" name="AutoShape 15">
            <a:extLst>
              <a:ext uri="{FF2B5EF4-FFF2-40B4-BE49-F238E27FC236}">
                <a16:creationId xmlns:a16="http://schemas.microsoft.com/office/drawing/2014/main" id="{6EDA3062-6043-E360-9FC8-EED788D9B2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2350" y="2551771"/>
            <a:ext cx="2927350" cy="983873"/>
          </a:xfrm>
          <a:prstGeom prst="cloudCallout">
            <a:avLst>
              <a:gd name="adj1" fmla="val 60828"/>
              <a:gd name="adj2" fmla="val 45243"/>
            </a:avLst>
          </a:prstGeom>
          <a:solidFill>
            <a:schemeClr val="tx1"/>
          </a:solidFill>
          <a:ln w="38100">
            <a:solidFill>
              <a:schemeClr val="accent1"/>
            </a:solidFill>
            <a:round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r>
              <a:rPr lang="en-US" sz="1800" b="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Waiting for Phase 1 to finish</a:t>
            </a:r>
          </a:p>
        </p:txBody>
      </p:sp>
    </p:spTree>
    <p:extLst>
      <p:ext uri="{BB962C8B-B14F-4D97-AF65-F5344CB8AC3E}">
        <p14:creationId xmlns:p14="http://schemas.microsoft.com/office/powerpoint/2010/main" val="341993068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5017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DF61F756-2C24-4BCD-9FA9-F77EC686507F}" type="slidenum">
              <a:rPr lang="en-US" smtClean="0"/>
              <a:pPr/>
              <a:t>47</a:t>
            </a:fld>
            <a:endParaRPr lang="en-US" dirty="0"/>
          </a:p>
        </p:txBody>
      </p:sp>
      <p:sp>
        <p:nvSpPr>
          <p:cNvPr id="501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Problem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1060A8-1941-86E2-6BF4-8D6D26D7ADB9}"/>
              </a:ext>
            </a:extLst>
          </p:cNvPr>
          <p:cNvSpPr txBox="1"/>
          <p:nvPr/>
        </p:nvSpPr>
        <p:spPr bwMode="auto">
          <a:xfrm>
            <a:off x="226098" y="2386185"/>
            <a:ext cx="7356502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thread “wraps around” to start phase</a:t>
            </a:r>
            <a:endParaRPr lang="en-US" sz="2800" i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452956-2148-1277-E1C4-4A5126F8B0A2}"/>
              </a:ext>
            </a:extLst>
          </p:cNvPr>
          <p:cNvSpPr txBox="1"/>
          <p:nvPr/>
        </p:nvSpPr>
        <p:spPr bwMode="auto">
          <a:xfrm>
            <a:off x="226098" y="3948594"/>
            <a:ext cx="2501006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FFC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solution:</a:t>
            </a: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E64591FE-20CE-B930-F0C4-A7BC50B5C57C}"/>
              </a:ext>
            </a:extLst>
          </p:cNvPr>
          <p:cNvSpPr txBox="1"/>
          <p:nvPr/>
        </p:nvSpPr>
        <p:spPr bwMode="auto">
          <a:xfrm>
            <a:off x="226099" y="3167390"/>
            <a:ext cx="8691803" cy="523220"/>
          </a:xfrm>
          <a:prstGeom prst="rect">
            <a:avLst/>
          </a:prstGeom>
          <a:solidFill>
            <a:schemeClr val="tx1"/>
          </a:solidFill>
          <a:ln w="76200">
            <a:solidFill>
              <a:schemeClr val="accent2">
                <a:lumMod val="40000"/>
                <a:lumOff val="6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While another thread is still waiting for that phase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18D628-7D83-272C-38A2-FDDE369E1978}"/>
              </a:ext>
            </a:extLst>
          </p:cNvPr>
          <p:cNvSpPr txBox="1"/>
          <p:nvPr/>
        </p:nvSpPr>
        <p:spPr bwMode="auto">
          <a:xfrm>
            <a:off x="1432235" y="4729797"/>
            <a:ext cx="4299575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FF66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Always use two barriers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5120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8CBFF60-F24F-4219-82CF-75C4F1C15665}" type="slidenum">
              <a:rPr lang="en-US" smtClean="0"/>
              <a:pPr/>
              <a:t>48</a:t>
            </a:fld>
            <a:endParaRPr lang="en-US" dirty="0"/>
          </a:p>
        </p:txBody>
      </p:sp>
      <p:sp>
        <p:nvSpPr>
          <p:cNvPr id="5120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Sense-Reversing Barriers</a:t>
            </a:r>
          </a:p>
        </p:txBody>
      </p:sp>
      <p:sp>
        <p:nvSpPr>
          <p:cNvPr id="51205" name="Rectangle 3"/>
          <p:cNvSpPr>
            <a:spLocks noChangeArrowheads="1"/>
          </p:cNvSpPr>
          <p:nvPr/>
        </p:nvSpPr>
        <p:spPr bwMode="auto">
          <a:xfrm>
            <a:off x="838200" y="1752600"/>
            <a:ext cx="7315200" cy="417960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Barrier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AtomicInteger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size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volatile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boolean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sense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false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threadSense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ThreadLocal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boolean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&gt;…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public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await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boolean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mySense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threadSense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();  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getAndDecrement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==</a:t>
            </a:r>
            <a:r>
              <a:rPr lang="en-US" sz="16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(size); sense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}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(sense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mySense) {}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threadSense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mySense)}}}</a:t>
            </a:r>
          </a:p>
        </p:txBody>
      </p:sp>
    </p:spTree>
    <p:extLst>
      <p:ext uri="{BB962C8B-B14F-4D97-AF65-F5344CB8AC3E}">
        <p14:creationId xmlns:p14="http://schemas.microsoft.com/office/powerpoint/2010/main" val="368347156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C11B5060-DAD0-571D-A087-CE2883C556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752600"/>
            <a:ext cx="7315200" cy="417960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Barrier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AtomicInteger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size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volatile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boolean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sense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false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threadSense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ThreadLocal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boolean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&gt;…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public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await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boolean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mySense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threadSense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();  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getAndDecrement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==</a:t>
            </a:r>
            <a:r>
              <a:rPr lang="en-US" sz="16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(size); sense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}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(sense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mySense) {}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threadSense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mySense)}}}</a:t>
            </a:r>
          </a:p>
        </p:txBody>
      </p:sp>
      <p:sp>
        <p:nvSpPr>
          <p:cNvPr id="52227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CF62210E-C587-48ED-AA4E-917638E61CAE}" type="slidenum">
              <a:rPr lang="en-US" smtClean="0"/>
              <a:pPr/>
              <a:t>49</a:t>
            </a:fld>
            <a:endParaRPr lang="en-US" dirty="0"/>
          </a:p>
        </p:txBody>
      </p:sp>
      <p:sp>
        <p:nvSpPr>
          <p:cNvPr id="522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Sense-Reversing Barriers</a:t>
            </a:r>
          </a:p>
        </p:txBody>
      </p:sp>
      <p:sp>
        <p:nvSpPr>
          <p:cNvPr id="52230" name="AutoShape 4"/>
          <p:cNvSpPr>
            <a:spLocks noChangeArrowheads="1"/>
          </p:cNvSpPr>
          <p:nvPr/>
        </p:nvSpPr>
        <p:spPr bwMode="auto">
          <a:xfrm>
            <a:off x="990600" y="2630667"/>
            <a:ext cx="3917576" cy="419100"/>
          </a:xfrm>
          <a:prstGeom prst="wedgeRoundRectCallout">
            <a:avLst>
              <a:gd name="adj1" fmla="val 54877"/>
              <a:gd name="adj2" fmla="val 145501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/>
            <a:endParaRPr lang="en-US" dirty="0">
              <a:latin typeface="Arial" pitchFamily="34" charset="0"/>
            </a:endParaRPr>
          </a:p>
        </p:txBody>
      </p:sp>
      <p:sp>
        <p:nvSpPr>
          <p:cNvPr id="52231" name="Text Box 5"/>
          <p:cNvSpPr txBox="1">
            <a:spLocks noChangeArrowheads="1"/>
          </p:cNvSpPr>
          <p:nvPr/>
        </p:nvSpPr>
        <p:spPr bwMode="auto">
          <a:xfrm>
            <a:off x="4796958" y="3242238"/>
            <a:ext cx="3262313" cy="1200329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0" dirty="0">
                <a:latin typeface="Arial" pitchFamily="34" charset="0"/>
                <a:cs typeface="Arial" pitchFamily="34" charset="0"/>
              </a:rPr>
              <a:t>Odd or even-numbered phase completed?</a:t>
            </a:r>
          </a:p>
        </p:txBody>
      </p:sp>
    </p:spTree>
    <p:extLst>
      <p:ext uri="{BB962C8B-B14F-4D97-AF65-F5344CB8AC3E}">
        <p14:creationId xmlns:p14="http://schemas.microsoft.com/office/powerpoint/2010/main" val="338593951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76F87556-5D24-0E09-E49D-86756EB193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752600"/>
            <a:ext cx="7315200" cy="417960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Barrier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AtomicInteger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size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volatile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boolean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sense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false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threadSense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ThreadLocal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boolean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&gt;…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public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await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boolean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mySense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threadSense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();  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getAndDecrement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==</a:t>
            </a:r>
            <a:r>
              <a:rPr lang="en-US" sz="16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(size); sense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}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(sense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mySense) {}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threadSense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mySense)}}}</a:t>
            </a:r>
          </a:p>
        </p:txBody>
      </p:sp>
      <p:sp>
        <p:nvSpPr>
          <p:cNvPr id="53251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82603922-A898-4CC7-8BDD-7847ED06CB5D}" type="slidenum">
              <a:rPr lang="en-US" smtClean="0"/>
              <a:pPr/>
              <a:t>50</a:t>
            </a:fld>
            <a:endParaRPr lang="en-US" dirty="0"/>
          </a:p>
        </p:txBody>
      </p:sp>
      <p:sp>
        <p:nvSpPr>
          <p:cNvPr id="532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Sense-Reversing Barriers</a:t>
            </a:r>
          </a:p>
        </p:txBody>
      </p:sp>
      <p:sp>
        <p:nvSpPr>
          <p:cNvPr id="53254" name="AutoShape 4"/>
          <p:cNvSpPr>
            <a:spLocks noChangeArrowheads="1"/>
          </p:cNvSpPr>
          <p:nvPr/>
        </p:nvSpPr>
        <p:spPr bwMode="auto">
          <a:xfrm>
            <a:off x="1016000" y="2895600"/>
            <a:ext cx="4802909" cy="457200"/>
          </a:xfrm>
          <a:prstGeom prst="wedgeRoundRectCallout">
            <a:avLst>
              <a:gd name="adj1" fmla="val 42402"/>
              <a:gd name="adj2" fmla="val -153283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/>
            <a:endParaRPr lang="en-US" dirty="0">
              <a:latin typeface="Arial" pitchFamily="34" charset="0"/>
            </a:endParaRPr>
          </a:p>
        </p:txBody>
      </p:sp>
      <p:sp>
        <p:nvSpPr>
          <p:cNvPr id="53255" name="Text Box 5"/>
          <p:cNvSpPr txBox="1">
            <a:spLocks noChangeArrowheads="1"/>
          </p:cNvSpPr>
          <p:nvPr/>
        </p:nvSpPr>
        <p:spPr bwMode="auto">
          <a:xfrm>
            <a:off x="5381625" y="1798638"/>
            <a:ext cx="2606675" cy="83099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0" dirty="0">
                <a:latin typeface="Arial" pitchFamily="34" charset="0"/>
                <a:cs typeface="Arial" pitchFamily="34" charset="0"/>
              </a:rPr>
              <a:t>Remember sense for next phase</a:t>
            </a:r>
          </a:p>
        </p:txBody>
      </p:sp>
    </p:spTree>
    <p:extLst>
      <p:ext uri="{BB962C8B-B14F-4D97-AF65-F5344CB8AC3E}">
        <p14:creationId xmlns:p14="http://schemas.microsoft.com/office/powerpoint/2010/main" val="215957278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35FCD023-0200-83D1-2447-3CC6469E9E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5909" y="1752600"/>
            <a:ext cx="7315200" cy="417960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Barrier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AtomicInteger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size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volatile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boolean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sense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false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threadSense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ThreadLocal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boolean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&gt;…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public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await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boolean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mySense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threadSense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();  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getAndDecrement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==</a:t>
            </a:r>
            <a:r>
              <a:rPr lang="en-US" sz="16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(size); sense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}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(sense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mySense) {}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threadSense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mySense)}}}</a:t>
            </a:r>
          </a:p>
        </p:txBody>
      </p:sp>
      <p:sp>
        <p:nvSpPr>
          <p:cNvPr id="54275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D2FA44B6-2AB7-430C-85AE-F421B0DD0EBB}" type="slidenum">
              <a:rPr lang="en-US" smtClean="0"/>
              <a:pPr/>
              <a:t>51</a:t>
            </a:fld>
            <a:endParaRPr lang="en-US" dirty="0"/>
          </a:p>
        </p:txBody>
      </p:sp>
      <p:sp>
        <p:nvSpPr>
          <p:cNvPr id="542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Sense-Reversing Barriers</a:t>
            </a:r>
          </a:p>
        </p:txBody>
      </p:sp>
      <p:sp>
        <p:nvSpPr>
          <p:cNvPr id="54278" name="AutoShape 6"/>
          <p:cNvSpPr>
            <a:spLocks noChangeArrowheads="1"/>
          </p:cNvSpPr>
          <p:nvPr/>
        </p:nvSpPr>
        <p:spPr bwMode="auto">
          <a:xfrm>
            <a:off x="1156855" y="3842403"/>
            <a:ext cx="4468090" cy="393700"/>
          </a:xfrm>
          <a:prstGeom prst="wedgeRoundRectCallout">
            <a:avLst>
              <a:gd name="adj1" fmla="val 40490"/>
              <a:gd name="adj2" fmla="val -311285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/>
            <a:endParaRPr lang="en-US" dirty="0">
              <a:latin typeface="Arial" pitchFamily="34" charset="0"/>
            </a:endParaRPr>
          </a:p>
        </p:txBody>
      </p:sp>
      <p:sp>
        <p:nvSpPr>
          <p:cNvPr id="54279" name="Text Box 7"/>
          <p:cNvSpPr txBox="1">
            <a:spLocks noChangeArrowheads="1"/>
          </p:cNvSpPr>
          <p:nvPr/>
        </p:nvSpPr>
        <p:spPr bwMode="auto">
          <a:xfrm>
            <a:off x="3783445" y="1967239"/>
            <a:ext cx="4254500" cy="83026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0" dirty="0">
                <a:latin typeface="Arial" pitchFamily="34" charset="0"/>
                <a:cs typeface="Arial" pitchFamily="34" charset="0"/>
              </a:rPr>
              <a:t>Get new sense determined by last phase</a:t>
            </a:r>
          </a:p>
        </p:txBody>
      </p:sp>
    </p:spTree>
    <p:extLst>
      <p:ext uri="{BB962C8B-B14F-4D97-AF65-F5344CB8AC3E}">
        <p14:creationId xmlns:p14="http://schemas.microsoft.com/office/powerpoint/2010/main" val="12389051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87BCCD87-F6D7-3F6D-887D-064A9B6C3B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5909" y="1752600"/>
            <a:ext cx="7315200" cy="417960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Barrier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AtomicInteger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size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volatile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boolean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sense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false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threadSense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ThreadLocal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boolean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&gt;…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public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await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boolean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mySense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threadSense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();  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getAndDecrement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==</a:t>
            </a:r>
            <a:r>
              <a:rPr lang="en-US" sz="16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(size); sense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}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(sense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mySense) {}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threadSense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mySense)}}}</a:t>
            </a:r>
          </a:p>
        </p:txBody>
      </p:sp>
      <p:sp>
        <p:nvSpPr>
          <p:cNvPr id="55299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40288A95-6DFA-4766-8D46-9AA89CB79E83}" type="slidenum">
              <a:rPr lang="en-US" smtClean="0"/>
              <a:pPr/>
              <a:t>52</a:t>
            </a:fld>
            <a:endParaRPr lang="en-US" dirty="0"/>
          </a:p>
        </p:txBody>
      </p:sp>
      <p:sp>
        <p:nvSpPr>
          <p:cNvPr id="553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Sense-Reversing Barriers</a:t>
            </a:r>
          </a:p>
        </p:txBody>
      </p:sp>
      <p:sp>
        <p:nvSpPr>
          <p:cNvPr id="55302" name="AutoShape 6"/>
          <p:cNvSpPr>
            <a:spLocks noChangeArrowheads="1"/>
          </p:cNvSpPr>
          <p:nvPr/>
        </p:nvSpPr>
        <p:spPr bwMode="auto">
          <a:xfrm>
            <a:off x="1161473" y="4130964"/>
            <a:ext cx="5816600" cy="685800"/>
          </a:xfrm>
          <a:prstGeom prst="wedgeRoundRectCallout">
            <a:avLst>
              <a:gd name="adj1" fmla="val 34166"/>
              <a:gd name="adj2" fmla="val -240090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/>
            <a:endParaRPr lang="en-US" dirty="0">
              <a:latin typeface="Arial" pitchFamily="34" charset="0"/>
            </a:endParaRPr>
          </a:p>
        </p:txBody>
      </p:sp>
      <p:sp>
        <p:nvSpPr>
          <p:cNvPr id="55303" name="Text Box 7"/>
          <p:cNvSpPr txBox="1">
            <a:spLocks noChangeArrowheads="1"/>
          </p:cNvSpPr>
          <p:nvPr/>
        </p:nvSpPr>
        <p:spPr bwMode="auto">
          <a:xfrm>
            <a:off x="4238336" y="2068794"/>
            <a:ext cx="3873500" cy="83099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0" dirty="0">
                <a:latin typeface="Arial" pitchFamily="34" charset="0"/>
                <a:cs typeface="Arial" pitchFamily="34" charset="0"/>
              </a:rPr>
              <a:t>If I’m last, reverse sense for next time</a:t>
            </a:r>
          </a:p>
        </p:txBody>
      </p:sp>
    </p:spTree>
    <p:extLst>
      <p:ext uri="{BB962C8B-B14F-4D97-AF65-F5344CB8AC3E}">
        <p14:creationId xmlns:p14="http://schemas.microsoft.com/office/powerpoint/2010/main" val="246992688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1E820D99-FB4B-64A7-FB9C-49CAFB743C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5909" y="1752600"/>
            <a:ext cx="7315200" cy="417960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Barrier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AtomicInteger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size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volatile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boolean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sense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false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threadSense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ThreadLocal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boolean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&gt;…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public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await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boolean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mySense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threadSense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();  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getAndDecrement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==</a:t>
            </a:r>
            <a:r>
              <a:rPr lang="en-US" sz="16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(size); sense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}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(sense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mySense) {}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threadSense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mySense)}}}</a:t>
            </a:r>
          </a:p>
        </p:txBody>
      </p:sp>
      <p:sp>
        <p:nvSpPr>
          <p:cNvPr id="56323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B649D94-A967-4561-9CFC-FB27A8B01BA7}" type="slidenum">
              <a:rPr lang="en-US" smtClean="0"/>
              <a:pPr/>
              <a:t>53</a:t>
            </a:fld>
            <a:endParaRPr lang="en-US" dirty="0"/>
          </a:p>
        </p:txBody>
      </p:sp>
      <p:sp>
        <p:nvSpPr>
          <p:cNvPr id="563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Sense-Reversing Barriers</a:t>
            </a:r>
          </a:p>
        </p:txBody>
      </p:sp>
      <p:sp>
        <p:nvSpPr>
          <p:cNvPr id="56326" name="AutoShape 4"/>
          <p:cNvSpPr>
            <a:spLocks noChangeArrowheads="1"/>
          </p:cNvSpPr>
          <p:nvPr/>
        </p:nvSpPr>
        <p:spPr bwMode="auto">
          <a:xfrm>
            <a:off x="1208810" y="4959927"/>
            <a:ext cx="3543299" cy="520700"/>
          </a:xfrm>
          <a:prstGeom prst="wedgeRoundRectCallout">
            <a:avLst>
              <a:gd name="adj1" fmla="val 61389"/>
              <a:gd name="adj2" fmla="val -419401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/>
            <a:endParaRPr lang="en-US" dirty="0">
              <a:latin typeface="Arial" pitchFamily="34" charset="0"/>
            </a:endParaRPr>
          </a:p>
        </p:txBody>
      </p:sp>
      <p:sp>
        <p:nvSpPr>
          <p:cNvPr id="56327" name="Text Box 5"/>
          <p:cNvSpPr txBox="1">
            <a:spLocks noChangeArrowheads="1"/>
          </p:cNvSpPr>
          <p:nvPr/>
        </p:nvSpPr>
        <p:spPr bwMode="auto">
          <a:xfrm>
            <a:off x="4965700" y="2128838"/>
            <a:ext cx="3124200" cy="83099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0" dirty="0">
                <a:latin typeface="Arial" pitchFamily="34" charset="0"/>
                <a:cs typeface="Arial" pitchFamily="34" charset="0"/>
              </a:rPr>
              <a:t>Otherwise, wait for sense to flip</a:t>
            </a:r>
          </a:p>
        </p:txBody>
      </p:sp>
    </p:spTree>
    <p:extLst>
      <p:ext uri="{BB962C8B-B14F-4D97-AF65-F5344CB8AC3E}">
        <p14:creationId xmlns:p14="http://schemas.microsoft.com/office/powerpoint/2010/main" val="44722192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FF089B38-B9BD-E8A4-C951-E2F50A77D2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5909" y="1752600"/>
            <a:ext cx="7315200" cy="417960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Barrier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AtomicInteger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size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volatile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boolean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sense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false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threadSense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ThreadLocal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boolean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&gt;…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public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await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boolean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mySense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threadSense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();  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getAndDecrement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==</a:t>
            </a:r>
            <a:r>
              <a:rPr lang="en-US" sz="16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(size); sense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}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(sense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mySense) {}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threadSense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mySense)}}}</a:t>
            </a:r>
          </a:p>
        </p:txBody>
      </p:sp>
      <p:sp>
        <p:nvSpPr>
          <p:cNvPr id="57347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3780789-D2C7-439E-AE3E-99CE334B4296}" type="slidenum">
              <a:rPr lang="en-US" smtClean="0"/>
              <a:pPr/>
              <a:t>54</a:t>
            </a:fld>
            <a:endParaRPr lang="en-US" dirty="0"/>
          </a:p>
        </p:txBody>
      </p:sp>
      <p:sp>
        <p:nvSpPr>
          <p:cNvPr id="573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Sense-Reversing Barriers</a:t>
            </a:r>
          </a:p>
        </p:txBody>
      </p:sp>
      <p:sp>
        <p:nvSpPr>
          <p:cNvPr id="57350" name="Text Box 5"/>
          <p:cNvSpPr txBox="1">
            <a:spLocks noChangeArrowheads="1"/>
          </p:cNvSpPr>
          <p:nvPr/>
        </p:nvSpPr>
        <p:spPr bwMode="auto">
          <a:xfrm>
            <a:off x="5313218" y="4098493"/>
            <a:ext cx="3048000" cy="83026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0" dirty="0">
                <a:latin typeface="Arial" pitchFamily="34" charset="0"/>
                <a:cs typeface="Arial" pitchFamily="34" charset="0"/>
              </a:rPr>
              <a:t>Reverse sense for next phase</a:t>
            </a:r>
          </a:p>
        </p:txBody>
      </p:sp>
      <p:sp>
        <p:nvSpPr>
          <p:cNvPr id="57351" name="AutoShape 4"/>
          <p:cNvSpPr>
            <a:spLocks noChangeArrowheads="1"/>
          </p:cNvSpPr>
          <p:nvPr/>
        </p:nvSpPr>
        <p:spPr bwMode="auto">
          <a:xfrm>
            <a:off x="977900" y="5626100"/>
            <a:ext cx="3545609" cy="306106"/>
          </a:xfrm>
          <a:prstGeom prst="wedgeRoundRectCallout">
            <a:avLst>
              <a:gd name="adj1" fmla="val 88881"/>
              <a:gd name="adj2" fmla="val -382941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/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700151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5837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501F5B3-FE28-450E-87D3-F4C40E56BCE9}" type="slidenum">
              <a:rPr lang="en-US" smtClean="0"/>
              <a:pPr/>
              <a:t>55</a:t>
            </a:fld>
            <a:endParaRPr lang="en-US" dirty="0"/>
          </a:p>
        </p:txBody>
      </p:sp>
      <p:grpSp>
        <p:nvGrpSpPr>
          <p:cNvPr id="58372" name="Group 80"/>
          <p:cNvGrpSpPr>
            <a:grpSpLocks/>
          </p:cNvGrpSpPr>
          <p:nvPr/>
        </p:nvGrpSpPr>
        <p:grpSpPr bwMode="auto">
          <a:xfrm>
            <a:off x="3073400" y="2743200"/>
            <a:ext cx="2590800" cy="685800"/>
            <a:chOff x="2064" y="1728"/>
            <a:chExt cx="1632" cy="432"/>
          </a:xfrm>
        </p:grpSpPr>
        <p:sp>
          <p:nvSpPr>
            <p:cNvPr id="58438" name="Line 53"/>
            <p:cNvSpPr>
              <a:spLocks noChangeShapeType="1"/>
            </p:cNvSpPr>
            <p:nvPr/>
          </p:nvSpPr>
          <p:spPr bwMode="auto">
            <a:xfrm>
              <a:off x="3168" y="1728"/>
              <a:ext cx="528" cy="432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8439" name="Line 52"/>
            <p:cNvSpPr>
              <a:spLocks noChangeShapeType="1"/>
            </p:cNvSpPr>
            <p:nvPr/>
          </p:nvSpPr>
          <p:spPr bwMode="auto">
            <a:xfrm flipH="1">
              <a:off x="2064" y="1728"/>
              <a:ext cx="528" cy="432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58373" name="Oval 77"/>
          <p:cNvSpPr>
            <a:spLocks noChangeArrowheads="1"/>
          </p:cNvSpPr>
          <p:nvPr/>
        </p:nvSpPr>
        <p:spPr bwMode="auto">
          <a:xfrm>
            <a:off x="3530600" y="1866900"/>
            <a:ext cx="1676400" cy="838200"/>
          </a:xfrm>
          <a:prstGeom prst="ellipse">
            <a:avLst/>
          </a:prstGeom>
          <a:solidFill>
            <a:schemeClr val="tx1"/>
          </a:solidFill>
          <a:ln w="38100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2-barrier</a:t>
            </a:r>
          </a:p>
        </p:txBody>
      </p:sp>
      <p:grpSp>
        <p:nvGrpSpPr>
          <p:cNvPr id="58374" name="Group 79"/>
          <p:cNvGrpSpPr>
            <a:grpSpLocks/>
          </p:cNvGrpSpPr>
          <p:nvPr/>
        </p:nvGrpSpPr>
        <p:grpSpPr bwMode="auto">
          <a:xfrm>
            <a:off x="1930400" y="3454400"/>
            <a:ext cx="4876800" cy="838200"/>
            <a:chOff x="1216" y="2176"/>
            <a:chExt cx="3072" cy="528"/>
          </a:xfrm>
          <a:solidFill>
            <a:schemeClr val="tx1"/>
          </a:solidFill>
        </p:grpSpPr>
        <p:sp>
          <p:nvSpPr>
            <p:cNvPr id="58436" name="Oval 5"/>
            <p:cNvSpPr>
              <a:spLocks noChangeArrowheads="1"/>
            </p:cNvSpPr>
            <p:nvPr/>
          </p:nvSpPr>
          <p:spPr bwMode="auto">
            <a:xfrm>
              <a:off x="1216" y="2176"/>
              <a:ext cx="1056" cy="528"/>
            </a:xfrm>
            <a:prstGeom prst="ellipse">
              <a:avLst/>
            </a:prstGeom>
            <a:grpFill/>
            <a:ln w="381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</a:pPr>
              <a:r>
                <a:rPr lang="en-US" sz="2000" dirty="0">
                  <a:solidFill>
                    <a:srgbClr val="FFFF00"/>
                  </a:solidFill>
                  <a:latin typeface="Arial" pitchFamily="34" charset="0"/>
                  <a:cs typeface="Arial" pitchFamily="34" charset="0"/>
                </a:rPr>
                <a:t>2-barrier</a:t>
              </a:r>
            </a:p>
          </p:txBody>
        </p:sp>
        <p:sp>
          <p:nvSpPr>
            <p:cNvPr id="58437" name="Oval 78"/>
            <p:cNvSpPr>
              <a:spLocks noChangeArrowheads="1"/>
            </p:cNvSpPr>
            <p:nvPr/>
          </p:nvSpPr>
          <p:spPr bwMode="auto">
            <a:xfrm>
              <a:off x="3232" y="2176"/>
              <a:ext cx="1056" cy="528"/>
            </a:xfrm>
            <a:prstGeom prst="ellipse">
              <a:avLst/>
            </a:prstGeom>
            <a:grpFill/>
            <a:ln w="381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</a:pPr>
              <a:r>
                <a:rPr lang="en-US" sz="2000" dirty="0">
                  <a:solidFill>
                    <a:srgbClr val="FFFF00"/>
                  </a:solidFill>
                  <a:latin typeface="Arial" pitchFamily="34" charset="0"/>
                  <a:cs typeface="Arial" pitchFamily="34" charset="0"/>
                </a:rPr>
                <a:t>2-barrier</a:t>
              </a:r>
            </a:p>
          </p:txBody>
        </p:sp>
      </p:grpSp>
      <p:grpSp>
        <p:nvGrpSpPr>
          <p:cNvPr id="4" name="Group 66"/>
          <p:cNvGrpSpPr>
            <a:grpSpLocks/>
          </p:cNvGrpSpPr>
          <p:nvPr/>
        </p:nvGrpSpPr>
        <p:grpSpPr bwMode="auto">
          <a:xfrm>
            <a:off x="7078663" y="4953000"/>
            <a:ext cx="1219200" cy="1090613"/>
            <a:chOff x="1584" y="816"/>
            <a:chExt cx="912" cy="816"/>
          </a:xfrm>
        </p:grpSpPr>
        <p:sp>
          <p:nvSpPr>
            <p:cNvPr id="58427" name="Freeform 67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8428" name="Freeform 68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8429" name="Freeform 69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8430" name="Freeform 70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8431" name="Freeform 71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8432" name="Freeform 72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8433" name="Freeform 73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8434" name="Freeform 74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8435" name="Freeform 75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5" name="Group 26"/>
          <p:cNvGrpSpPr>
            <a:grpSpLocks/>
          </p:cNvGrpSpPr>
          <p:nvPr/>
        </p:nvGrpSpPr>
        <p:grpSpPr bwMode="auto">
          <a:xfrm>
            <a:off x="7072313" y="49530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58418" name="Freeform 27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8419" name="Freeform 28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8420" name="Freeform 29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8421" name="Freeform 30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8422" name="Freeform 31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8423" name="Freeform 32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8424" name="Freeform 33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8425" name="Freeform 34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8426" name="Freeform 35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6" name="Group 56"/>
          <p:cNvGrpSpPr>
            <a:grpSpLocks/>
          </p:cNvGrpSpPr>
          <p:nvPr/>
        </p:nvGrpSpPr>
        <p:grpSpPr bwMode="auto">
          <a:xfrm flipH="1">
            <a:off x="858838" y="4953000"/>
            <a:ext cx="1219200" cy="1090613"/>
            <a:chOff x="1584" y="816"/>
            <a:chExt cx="912" cy="816"/>
          </a:xfrm>
        </p:grpSpPr>
        <p:sp>
          <p:nvSpPr>
            <p:cNvPr id="58409" name="Freeform 57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8410" name="Freeform 58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8411" name="Freeform 59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8412" name="Freeform 60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8413" name="Freeform 61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8414" name="Freeform 62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8415" name="Freeform 63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8416" name="Freeform 64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8417" name="Freeform 65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 flipH="1">
            <a:off x="852488" y="49530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58400" name="Freeform 7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8401" name="Freeform 8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8402" name="Freeform 9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8403" name="Freeform 10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8404" name="Freeform 11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8405" name="Freeform 12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8406" name="Freeform 13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8407" name="Freeform 14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8408" name="Freeform 15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583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Combining Tree Barriers</a:t>
            </a:r>
          </a:p>
        </p:txBody>
      </p:sp>
      <p:grpSp>
        <p:nvGrpSpPr>
          <p:cNvPr id="8" name="Group 16"/>
          <p:cNvGrpSpPr>
            <a:grpSpLocks/>
          </p:cNvGrpSpPr>
          <p:nvPr/>
        </p:nvGrpSpPr>
        <p:grpSpPr bwMode="auto">
          <a:xfrm flipH="1">
            <a:off x="4999038" y="49530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58391" name="Freeform 17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8392" name="Freeform 18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8393" name="Freeform 19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8394" name="Freeform 20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99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8395" name="Freeform 21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99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8396" name="Freeform 22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99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8397" name="Freeform 23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8398" name="Freeform 24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8399" name="Freeform 25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9" name="Group 36"/>
          <p:cNvGrpSpPr>
            <a:grpSpLocks/>
          </p:cNvGrpSpPr>
          <p:nvPr/>
        </p:nvGrpSpPr>
        <p:grpSpPr bwMode="auto">
          <a:xfrm>
            <a:off x="2925763" y="49530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58382" name="Freeform 37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8383" name="Freeform 38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8384" name="Freeform 39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8385" name="Freeform 40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8386" name="Freeform 41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8387" name="Freeform 42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8388" name="Freeform 43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8389" name="Freeform 44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8390" name="Freeform 45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38889E-6 -1.48148E-6 C 0.02308 -0.08935 0.04635 -0.1787 0.08471 -0.22222 C 0.12308 -0.26574 0.17673 -0.26342 0.23055 -0.26111 " pathEditMode="relative" ptsTypes="aaA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7037E-7 C -0.02934 -0.03819 -0.12395 -0.16366 -0.17621 -0.2294 C -0.22847 -0.29514 -0.28611 -0.34954 -0.31371 -0.39421 C -0.34132 -0.43889 -0.33576 -0.47639 -0.34149 -0.49792 " pathEditMode="relative" rAng="0" ptsTypes="aaaa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00" y="-24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5939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8905B97-0B73-44CC-9036-72A90D6E353F}" type="slidenum">
              <a:rPr lang="en-US" smtClean="0"/>
              <a:pPr/>
              <a:t>56</a:t>
            </a:fld>
            <a:endParaRPr lang="en-US" dirty="0"/>
          </a:p>
        </p:txBody>
      </p:sp>
      <p:grpSp>
        <p:nvGrpSpPr>
          <p:cNvPr id="59396" name="Group 2"/>
          <p:cNvGrpSpPr>
            <a:grpSpLocks/>
          </p:cNvGrpSpPr>
          <p:nvPr/>
        </p:nvGrpSpPr>
        <p:grpSpPr bwMode="auto">
          <a:xfrm>
            <a:off x="3073400" y="2743200"/>
            <a:ext cx="2590800" cy="685800"/>
            <a:chOff x="2064" y="1728"/>
            <a:chExt cx="1632" cy="432"/>
          </a:xfrm>
        </p:grpSpPr>
        <p:sp>
          <p:nvSpPr>
            <p:cNvPr id="59462" name="Line 3"/>
            <p:cNvSpPr>
              <a:spLocks noChangeShapeType="1"/>
            </p:cNvSpPr>
            <p:nvPr/>
          </p:nvSpPr>
          <p:spPr bwMode="auto">
            <a:xfrm>
              <a:off x="3168" y="1728"/>
              <a:ext cx="528" cy="432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9463" name="Line 4"/>
            <p:cNvSpPr>
              <a:spLocks noChangeShapeType="1"/>
            </p:cNvSpPr>
            <p:nvPr/>
          </p:nvSpPr>
          <p:spPr bwMode="auto">
            <a:xfrm flipH="1">
              <a:off x="2064" y="1728"/>
              <a:ext cx="528" cy="432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59397" name="Oval 5"/>
          <p:cNvSpPr>
            <a:spLocks noChangeArrowheads="1"/>
          </p:cNvSpPr>
          <p:nvPr/>
        </p:nvSpPr>
        <p:spPr bwMode="auto">
          <a:xfrm>
            <a:off x="3530600" y="1866900"/>
            <a:ext cx="1676400" cy="838200"/>
          </a:xfrm>
          <a:prstGeom prst="ellipse">
            <a:avLst/>
          </a:prstGeom>
          <a:solidFill>
            <a:schemeClr val="tx1"/>
          </a:solidFill>
          <a:ln w="38100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2-barrier</a:t>
            </a:r>
          </a:p>
        </p:txBody>
      </p:sp>
      <p:grpSp>
        <p:nvGrpSpPr>
          <p:cNvPr id="59398" name="Group 6"/>
          <p:cNvGrpSpPr>
            <a:grpSpLocks/>
          </p:cNvGrpSpPr>
          <p:nvPr/>
        </p:nvGrpSpPr>
        <p:grpSpPr bwMode="auto">
          <a:xfrm>
            <a:off x="1930400" y="3454400"/>
            <a:ext cx="4876800" cy="838200"/>
            <a:chOff x="1216" y="2176"/>
            <a:chExt cx="3072" cy="528"/>
          </a:xfrm>
          <a:solidFill>
            <a:schemeClr val="tx1"/>
          </a:solidFill>
        </p:grpSpPr>
        <p:sp>
          <p:nvSpPr>
            <p:cNvPr id="59460" name="Oval 7"/>
            <p:cNvSpPr>
              <a:spLocks noChangeArrowheads="1"/>
            </p:cNvSpPr>
            <p:nvPr/>
          </p:nvSpPr>
          <p:spPr bwMode="auto">
            <a:xfrm>
              <a:off x="1216" y="2176"/>
              <a:ext cx="1056" cy="528"/>
            </a:xfrm>
            <a:prstGeom prst="ellipse">
              <a:avLst/>
            </a:prstGeom>
            <a:grpFill/>
            <a:ln w="381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</a:pPr>
              <a:r>
                <a:rPr lang="en-US" sz="2000" dirty="0">
                  <a:solidFill>
                    <a:srgbClr val="FFFF00"/>
                  </a:solidFill>
                  <a:latin typeface="Arial" pitchFamily="34" charset="0"/>
                  <a:cs typeface="Arial" pitchFamily="34" charset="0"/>
                </a:rPr>
                <a:t>2-barrier</a:t>
              </a:r>
            </a:p>
          </p:txBody>
        </p:sp>
        <p:sp>
          <p:nvSpPr>
            <p:cNvPr id="59461" name="Oval 8"/>
            <p:cNvSpPr>
              <a:spLocks noChangeArrowheads="1"/>
            </p:cNvSpPr>
            <p:nvPr/>
          </p:nvSpPr>
          <p:spPr bwMode="auto">
            <a:xfrm>
              <a:off x="3232" y="2176"/>
              <a:ext cx="1056" cy="528"/>
            </a:xfrm>
            <a:prstGeom prst="ellipse">
              <a:avLst/>
            </a:prstGeom>
            <a:grpFill/>
            <a:ln w="381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</a:pPr>
              <a:r>
                <a:rPr lang="en-US" sz="2000" dirty="0">
                  <a:solidFill>
                    <a:srgbClr val="FFFF00"/>
                  </a:solidFill>
                  <a:latin typeface="Arial" pitchFamily="34" charset="0"/>
                  <a:cs typeface="Arial" pitchFamily="34" charset="0"/>
                </a:rPr>
                <a:t>2-barrier</a:t>
              </a:r>
            </a:p>
          </p:txBody>
        </p:sp>
      </p:grpSp>
      <p:grpSp>
        <p:nvGrpSpPr>
          <p:cNvPr id="59399" name="Group 9"/>
          <p:cNvGrpSpPr>
            <a:grpSpLocks/>
          </p:cNvGrpSpPr>
          <p:nvPr/>
        </p:nvGrpSpPr>
        <p:grpSpPr bwMode="auto">
          <a:xfrm>
            <a:off x="7078663" y="4953000"/>
            <a:ext cx="1219200" cy="1090613"/>
            <a:chOff x="1584" y="816"/>
            <a:chExt cx="912" cy="816"/>
          </a:xfrm>
        </p:grpSpPr>
        <p:sp>
          <p:nvSpPr>
            <p:cNvPr id="59451" name="Freeform 10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9452" name="Freeform 11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9453" name="Freeform 12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9454" name="Freeform 13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9455" name="Freeform 14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9456" name="Freeform 15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9457" name="Freeform 16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9458" name="Freeform 17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9459" name="Freeform 18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7072313" y="49530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59442" name="Freeform 20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9443" name="Freeform 21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9444" name="Freeform 22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9445" name="Freeform 23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9446" name="Freeform 24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9447" name="Freeform 25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9448" name="Freeform 26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9449" name="Freeform 27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9450" name="Freeform 28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59401" name="Group 29"/>
          <p:cNvGrpSpPr>
            <a:grpSpLocks/>
          </p:cNvGrpSpPr>
          <p:nvPr/>
        </p:nvGrpSpPr>
        <p:grpSpPr bwMode="auto">
          <a:xfrm flipH="1">
            <a:off x="858838" y="4953000"/>
            <a:ext cx="1219200" cy="1090613"/>
            <a:chOff x="1584" y="816"/>
            <a:chExt cx="912" cy="816"/>
          </a:xfrm>
        </p:grpSpPr>
        <p:sp>
          <p:nvSpPr>
            <p:cNvPr id="59433" name="Freeform 30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9434" name="Freeform 31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9435" name="Freeform 32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9436" name="Freeform 33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9437" name="Freeform 34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9438" name="Freeform 35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9439" name="Freeform 36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9440" name="Freeform 37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9441" name="Freeform 38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7" name="Group 39"/>
          <p:cNvGrpSpPr>
            <a:grpSpLocks/>
          </p:cNvGrpSpPr>
          <p:nvPr/>
        </p:nvGrpSpPr>
        <p:grpSpPr bwMode="auto">
          <a:xfrm flipH="1">
            <a:off x="852488" y="49530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59424" name="Freeform 40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9425" name="Freeform 41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9426" name="Freeform 42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9427" name="Freeform 43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9428" name="Freeform 44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9429" name="Freeform 45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9430" name="Freeform 46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9431" name="Freeform 47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9432" name="Freeform 48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59403" name="Rectangle 4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Combining Tree Barriers</a:t>
            </a:r>
          </a:p>
        </p:txBody>
      </p:sp>
      <p:grpSp>
        <p:nvGrpSpPr>
          <p:cNvPr id="59404" name="Group 50"/>
          <p:cNvGrpSpPr>
            <a:grpSpLocks/>
          </p:cNvGrpSpPr>
          <p:nvPr/>
        </p:nvGrpSpPr>
        <p:grpSpPr bwMode="auto">
          <a:xfrm flipH="1">
            <a:off x="4999038" y="49530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59415" name="Freeform 51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9416" name="Freeform 52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9417" name="Freeform 53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9418" name="Freeform 54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99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9419" name="Freeform 55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99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9420" name="Freeform 56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99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9421" name="Freeform 57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9422" name="Freeform 58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9423" name="Freeform 59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59405" name="Group 60"/>
          <p:cNvGrpSpPr>
            <a:grpSpLocks/>
          </p:cNvGrpSpPr>
          <p:nvPr/>
        </p:nvGrpSpPr>
        <p:grpSpPr bwMode="auto">
          <a:xfrm>
            <a:off x="2925763" y="49530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59406" name="Freeform 61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9407" name="Freeform 62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9408" name="Freeform 63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9409" name="Freeform 64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9410" name="Freeform 65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9411" name="Freeform 66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9412" name="Freeform 67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9413" name="Freeform 68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9414" name="Freeform 69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38889E-6 -1.48148E-6 C 0.02308 -0.08935 0.04635 -0.1787 0.08471 -0.22222 C 0.12308 -0.26574 0.17673 -0.26342 0.23055 -0.26111 " pathEditMode="relative" ptsTypes="aaA">
                                      <p:cBhvr>
                                        <p:cTn id="6" dur="2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7037E-7 C -0.02934 -0.03819 -0.12395 -0.16366 -0.17621 -0.2294 C -0.22847 -0.29514 -0.28611 -0.34954 -0.31371 -0.39421 C -0.34132 -0.43889 -0.33576 -0.47639 -0.34149 -0.49792 " pathEditMode="relative" rAng="0" ptsTypes="aaaa">
                                      <p:cBhvr>
                                        <p:cTn id="8" dur="2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00" y="-24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6041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65518CF-C7D4-4878-B9E3-54F8F7BB528E}" type="slidenum">
              <a:rPr lang="en-US" smtClean="0"/>
              <a:pPr/>
              <a:t>57</a:t>
            </a:fld>
            <a:endParaRPr lang="en-US" dirty="0"/>
          </a:p>
        </p:txBody>
      </p:sp>
      <p:sp>
        <p:nvSpPr>
          <p:cNvPr id="604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Combining Tree Barrier</a:t>
            </a:r>
          </a:p>
        </p:txBody>
      </p:sp>
      <p:sp>
        <p:nvSpPr>
          <p:cNvPr id="60421" name="Rectangle 3"/>
          <p:cNvSpPr>
            <a:spLocks noChangeArrowheads="1"/>
          </p:cNvSpPr>
          <p:nvPr/>
        </p:nvSpPr>
        <p:spPr bwMode="auto">
          <a:xfrm>
            <a:off x="838200" y="1752600"/>
            <a:ext cx="7315200" cy="417960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Node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AtomicInteger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size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Node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parent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volatile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boolean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sense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 {…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getAndDecrement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==</a:t>
            </a:r>
            <a:r>
              <a:rPr lang="en-US" sz="16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(parent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null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parent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(size);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sense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}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(sense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mySense) {}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}…}}}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9BA7D6CE-3245-765D-DBDE-2201C0735A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752600"/>
            <a:ext cx="7315200" cy="417960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Node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AtomicInteger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size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Node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parent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volatile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boolean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sense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 {…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getAndDecrement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==</a:t>
            </a:r>
            <a:r>
              <a:rPr lang="en-US" sz="16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(parent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null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parent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(size);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sense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}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(sense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mySense) {}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}…}}}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</a:t>
            </a:r>
          </a:p>
        </p:txBody>
      </p:sp>
      <p:sp>
        <p:nvSpPr>
          <p:cNvPr id="61443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CDFC555-2A4E-4242-A3BF-74C11851D4BA}" type="slidenum">
              <a:rPr lang="en-US" smtClean="0"/>
              <a:pPr/>
              <a:t>58</a:t>
            </a:fld>
            <a:endParaRPr lang="en-US" dirty="0"/>
          </a:p>
        </p:txBody>
      </p:sp>
      <p:sp>
        <p:nvSpPr>
          <p:cNvPr id="614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Combining Tree Barrier</a:t>
            </a:r>
          </a:p>
        </p:txBody>
      </p:sp>
      <p:sp>
        <p:nvSpPr>
          <p:cNvPr id="61446" name="AutoShape 4"/>
          <p:cNvSpPr>
            <a:spLocks noChangeArrowheads="1"/>
          </p:cNvSpPr>
          <p:nvPr/>
        </p:nvSpPr>
        <p:spPr bwMode="auto">
          <a:xfrm>
            <a:off x="1051791" y="2281085"/>
            <a:ext cx="1943100" cy="457200"/>
          </a:xfrm>
          <a:prstGeom prst="wedgeRoundRectCallout">
            <a:avLst>
              <a:gd name="adj1" fmla="val 147222"/>
              <a:gd name="adj2" fmla="val -108333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/>
            <a:endParaRPr lang="en-US" dirty="0">
              <a:latin typeface="Arial" pitchFamily="34" charset="0"/>
            </a:endParaRPr>
          </a:p>
        </p:txBody>
      </p:sp>
      <p:sp>
        <p:nvSpPr>
          <p:cNvPr id="61447" name="Text Box 5"/>
          <p:cNvSpPr txBox="1">
            <a:spLocks noChangeArrowheads="1"/>
          </p:cNvSpPr>
          <p:nvPr/>
        </p:nvSpPr>
        <p:spPr bwMode="auto">
          <a:xfrm>
            <a:off x="4822825" y="1798638"/>
            <a:ext cx="3262313" cy="46166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0" dirty="0">
                <a:latin typeface="Arial" pitchFamily="34" charset="0"/>
                <a:cs typeface="Arial" pitchFamily="34" charset="0"/>
              </a:rPr>
              <a:t>Parent barrier in tree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49644990-2FC7-EEB1-67B4-F71D0D0B70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752600"/>
            <a:ext cx="7315200" cy="417960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Node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AtomicInteger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size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Node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parent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volatile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boolean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sense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 {…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getAndDecrement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==</a:t>
            </a:r>
            <a:r>
              <a:rPr lang="en-US" sz="16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(parent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null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parent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(size);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sense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}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(sense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mySense) {}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}…}}}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</a:t>
            </a:r>
          </a:p>
        </p:txBody>
      </p:sp>
      <p:sp>
        <p:nvSpPr>
          <p:cNvPr id="62467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8052276B-6AB3-407F-AE0F-F0D7B5D38510}" type="slidenum">
              <a:rPr lang="en-US" smtClean="0"/>
              <a:pPr/>
              <a:t>59</a:t>
            </a:fld>
            <a:endParaRPr lang="en-US" dirty="0"/>
          </a:p>
        </p:txBody>
      </p:sp>
      <p:sp>
        <p:nvSpPr>
          <p:cNvPr id="624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Combining Tree Barrier</a:t>
            </a:r>
          </a:p>
        </p:txBody>
      </p:sp>
      <p:sp>
        <p:nvSpPr>
          <p:cNvPr id="62470" name="AutoShape 4"/>
          <p:cNvSpPr>
            <a:spLocks noChangeArrowheads="1"/>
          </p:cNvSpPr>
          <p:nvPr/>
        </p:nvSpPr>
        <p:spPr bwMode="auto">
          <a:xfrm>
            <a:off x="1193800" y="3242039"/>
            <a:ext cx="4029364" cy="406400"/>
          </a:xfrm>
          <a:prstGeom prst="wedgeRoundRectCallout">
            <a:avLst>
              <a:gd name="adj1" fmla="val 70942"/>
              <a:gd name="adj2" fmla="val -241338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/>
            <a:endParaRPr lang="en-US" dirty="0">
              <a:latin typeface="Arial" pitchFamily="34" charset="0"/>
            </a:endParaRPr>
          </a:p>
        </p:txBody>
      </p:sp>
      <p:sp>
        <p:nvSpPr>
          <p:cNvPr id="62471" name="Text Box 5"/>
          <p:cNvSpPr txBox="1">
            <a:spLocks noChangeArrowheads="1"/>
          </p:cNvSpPr>
          <p:nvPr/>
        </p:nvSpPr>
        <p:spPr bwMode="auto">
          <a:xfrm>
            <a:off x="5689600" y="2065338"/>
            <a:ext cx="2171700" cy="457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0" dirty="0">
                <a:latin typeface="Arial" pitchFamily="34" charset="0"/>
                <a:cs typeface="Arial" pitchFamily="34" charset="0"/>
              </a:rPr>
              <a:t>Am I last?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3058AF44-C403-7C49-2B9F-69114EBF9F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752600"/>
            <a:ext cx="7315200" cy="417960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Node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AtomicInteger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size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Node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parent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volatile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boolean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sense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 {…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getAndDecrement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==</a:t>
            </a:r>
            <a:r>
              <a:rPr lang="en-US" sz="16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(parent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null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parent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(size);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sense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}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(sense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mySense) {}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}…}}}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</a:t>
            </a:r>
          </a:p>
        </p:txBody>
      </p:sp>
      <p:sp>
        <p:nvSpPr>
          <p:cNvPr id="63491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B56C3A40-7F26-4AF7-9785-2FFF0FD16C8D}" type="slidenum">
              <a:rPr lang="en-US" smtClean="0"/>
              <a:pPr/>
              <a:t>60</a:t>
            </a:fld>
            <a:endParaRPr lang="en-US" dirty="0"/>
          </a:p>
        </p:txBody>
      </p:sp>
      <p:sp>
        <p:nvSpPr>
          <p:cNvPr id="634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Combining Tree Barrier</a:t>
            </a:r>
          </a:p>
        </p:txBody>
      </p:sp>
      <p:sp>
        <p:nvSpPr>
          <p:cNvPr id="63494" name="AutoShape 4"/>
          <p:cNvSpPr>
            <a:spLocks noChangeArrowheads="1"/>
          </p:cNvSpPr>
          <p:nvPr/>
        </p:nvSpPr>
        <p:spPr bwMode="auto">
          <a:xfrm>
            <a:off x="1221509" y="3493153"/>
            <a:ext cx="2817091" cy="698500"/>
          </a:xfrm>
          <a:prstGeom prst="wedgeRoundRectCallout">
            <a:avLst>
              <a:gd name="adj1" fmla="val 57060"/>
              <a:gd name="adj2" fmla="val -222727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/>
            <a:endParaRPr lang="en-US" dirty="0">
              <a:latin typeface="Arial" pitchFamily="34" charset="0"/>
            </a:endParaRPr>
          </a:p>
        </p:txBody>
      </p:sp>
      <p:sp>
        <p:nvSpPr>
          <p:cNvPr id="63495" name="Text Box 5"/>
          <p:cNvSpPr txBox="1">
            <a:spLocks noChangeArrowheads="1"/>
          </p:cNvSpPr>
          <p:nvPr/>
        </p:nvSpPr>
        <p:spPr bwMode="auto">
          <a:xfrm>
            <a:off x="3649662" y="1752600"/>
            <a:ext cx="4656138" cy="457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0" dirty="0">
                <a:latin typeface="Arial" pitchFamily="34" charset="0"/>
                <a:cs typeface="Arial" pitchFamily="34" charset="0"/>
              </a:rPr>
              <a:t>Proceed to parent barrier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23BC02AC-8E06-8012-1AF3-259C4FC418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752600"/>
            <a:ext cx="7315200" cy="417960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Node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AtomicInteger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size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Node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parent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volatile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boolean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sense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 {…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getAndDecrement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==</a:t>
            </a:r>
            <a:r>
              <a:rPr lang="en-US" sz="16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(parent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null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parent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(size);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sense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}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(sense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mySense) {}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}…}}}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</a:t>
            </a:r>
          </a:p>
        </p:txBody>
      </p:sp>
      <p:sp>
        <p:nvSpPr>
          <p:cNvPr id="64515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A492D41-FFCA-42C7-9CFD-994BDE716E96}" type="slidenum">
              <a:rPr lang="en-US" smtClean="0"/>
              <a:pPr/>
              <a:t>61</a:t>
            </a:fld>
            <a:endParaRPr lang="en-US" dirty="0"/>
          </a:p>
        </p:txBody>
      </p:sp>
      <p:sp>
        <p:nvSpPr>
          <p:cNvPr id="645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Combining Tree Barrier</a:t>
            </a:r>
          </a:p>
        </p:txBody>
      </p:sp>
      <p:sp>
        <p:nvSpPr>
          <p:cNvPr id="64518" name="AutoShape 4"/>
          <p:cNvSpPr>
            <a:spLocks noChangeArrowheads="1"/>
          </p:cNvSpPr>
          <p:nvPr/>
        </p:nvSpPr>
        <p:spPr bwMode="auto">
          <a:xfrm>
            <a:off x="1257300" y="4155354"/>
            <a:ext cx="2628900" cy="406400"/>
          </a:xfrm>
          <a:prstGeom prst="wedgeRoundRectCallout">
            <a:avLst>
              <a:gd name="adj1" fmla="val 81185"/>
              <a:gd name="adj2" fmla="val -509944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/>
            <a:endParaRPr lang="en-US" dirty="0">
              <a:latin typeface="Arial" pitchFamily="34" charset="0"/>
            </a:endParaRPr>
          </a:p>
        </p:txBody>
      </p:sp>
      <p:sp>
        <p:nvSpPr>
          <p:cNvPr id="64519" name="Text Box 5"/>
          <p:cNvSpPr txBox="1">
            <a:spLocks noChangeArrowheads="1"/>
          </p:cNvSpPr>
          <p:nvPr/>
        </p:nvSpPr>
        <p:spPr bwMode="auto">
          <a:xfrm>
            <a:off x="3568700" y="1836738"/>
            <a:ext cx="4656138" cy="457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0" dirty="0">
                <a:latin typeface="Arial" pitchFamily="34" charset="0"/>
                <a:cs typeface="Arial" pitchFamily="34" charset="0"/>
              </a:rPr>
              <a:t>Prepare for next phase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E1FE3218-1A77-6AF2-5277-32A5CFEFFD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752600"/>
            <a:ext cx="7315200" cy="417960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Node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AtomicInteger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size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Node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parent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volatile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boolean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sense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 {…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getAndDecrement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==</a:t>
            </a:r>
            <a:r>
              <a:rPr lang="en-US" sz="16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(parent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null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parent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(size);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sense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}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(sense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mySense) {}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}…}}}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</a:t>
            </a:r>
          </a:p>
        </p:txBody>
      </p:sp>
      <p:sp>
        <p:nvSpPr>
          <p:cNvPr id="65539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57D7133B-54DE-46BF-A9B6-0DEA123DE547}" type="slidenum">
              <a:rPr lang="en-US" smtClean="0"/>
              <a:pPr/>
              <a:t>62</a:t>
            </a:fld>
            <a:endParaRPr lang="en-US" dirty="0"/>
          </a:p>
        </p:txBody>
      </p:sp>
      <p:sp>
        <p:nvSpPr>
          <p:cNvPr id="655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Combining Tree Barrier</a:t>
            </a:r>
          </a:p>
        </p:txBody>
      </p:sp>
      <p:sp>
        <p:nvSpPr>
          <p:cNvPr id="65542" name="AutoShape 4"/>
          <p:cNvSpPr>
            <a:spLocks noChangeArrowheads="1"/>
          </p:cNvSpPr>
          <p:nvPr/>
        </p:nvSpPr>
        <p:spPr bwMode="auto">
          <a:xfrm>
            <a:off x="1193189" y="4393793"/>
            <a:ext cx="2093191" cy="381000"/>
          </a:xfrm>
          <a:prstGeom prst="wedgeRoundRectCallout">
            <a:avLst>
              <a:gd name="adj1" fmla="val 84834"/>
              <a:gd name="adj2" fmla="val -163940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/>
            <a:endParaRPr lang="en-US" dirty="0">
              <a:latin typeface="Arial" pitchFamily="34" charset="0"/>
            </a:endParaRPr>
          </a:p>
        </p:txBody>
      </p:sp>
      <p:sp>
        <p:nvSpPr>
          <p:cNvPr id="65543" name="Text Box 5"/>
          <p:cNvSpPr txBox="1">
            <a:spLocks noChangeArrowheads="1"/>
          </p:cNvSpPr>
          <p:nvPr/>
        </p:nvSpPr>
        <p:spPr bwMode="auto">
          <a:xfrm>
            <a:off x="3649662" y="3752129"/>
            <a:ext cx="4656138" cy="457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0" dirty="0">
                <a:latin typeface="Arial" pitchFamily="34" charset="0"/>
                <a:cs typeface="Arial" pitchFamily="34" charset="0"/>
              </a:rPr>
              <a:t>Notify others at this node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6163FC83-8103-CE91-4572-49F69D38AF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752600"/>
            <a:ext cx="7315200" cy="417960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Node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AtomicInteger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size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Node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parent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volatile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boolean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sense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 {…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getAndDecrement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==</a:t>
            </a:r>
            <a:r>
              <a:rPr lang="en-US" sz="16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(parent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null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parent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(size);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sense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}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(sense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mySense) {}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}…}}}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</a:t>
            </a:r>
          </a:p>
        </p:txBody>
      </p:sp>
      <p:sp>
        <p:nvSpPr>
          <p:cNvPr id="66563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E5BF514-4D63-499D-8A44-DFEE375618FB}" type="slidenum">
              <a:rPr lang="en-US" smtClean="0"/>
              <a:pPr/>
              <a:t>63</a:t>
            </a:fld>
            <a:endParaRPr lang="en-US" dirty="0"/>
          </a:p>
        </p:txBody>
      </p:sp>
      <p:sp>
        <p:nvSpPr>
          <p:cNvPr id="665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Combining Tree Barrier</a:t>
            </a:r>
          </a:p>
        </p:txBody>
      </p:sp>
      <p:sp>
        <p:nvSpPr>
          <p:cNvPr id="66567" name="Text Box 5"/>
          <p:cNvSpPr txBox="1">
            <a:spLocks noChangeArrowheads="1"/>
          </p:cNvSpPr>
          <p:nvPr/>
        </p:nvSpPr>
        <p:spPr bwMode="auto">
          <a:xfrm>
            <a:off x="4137891" y="3842403"/>
            <a:ext cx="3987800" cy="83099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0" dirty="0">
                <a:latin typeface="Arial" pitchFamily="34" charset="0"/>
                <a:cs typeface="Arial" pitchFamily="34" charset="0"/>
              </a:rPr>
              <a:t>I’m not last, so wait for notification</a:t>
            </a:r>
          </a:p>
        </p:txBody>
      </p:sp>
      <p:sp>
        <p:nvSpPr>
          <p:cNvPr id="66566" name="AutoShape 4"/>
          <p:cNvSpPr>
            <a:spLocks noChangeArrowheads="1"/>
          </p:cNvSpPr>
          <p:nvPr/>
        </p:nvSpPr>
        <p:spPr bwMode="auto">
          <a:xfrm>
            <a:off x="1289627" y="5003800"/>
            <a:ext cx="3282373" cy="381000"/>
          </a:xfrm>
          <a:prstGeom prst="wedgeRoundRectCallout">
            <a:avLst>
              <a:gd name="adj1" fmla="val 66150"/>
              <a:gd name="adj2" fmla="val -217273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/>
            <a:endParaRPr lang="en-US" dirty="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6758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D617CFA-9B9F-481A-9E0D-071CF7C6504C}" type="slidenum">
              <a:rPr lang="en-US" smtClean="0">
                <a:solidFill>
                  <a:srgbClr val="FFFF00"/>
                </a:solidFill>
              </a:rPr>
              <a:pPr/>
              <a:t>64</a:t>
            </a:fld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75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Combining Tree Barrier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D78520-DD44-60F6-790C-A788C43A71FE}"/>
              </a:ext>
            </a:extLst>
          </p:cNvPr>
          <p:cNvSpPr txBox="1"/>
          <p:nvPr/>
        </p:nvSpPr>
        <p:spPr bwMode="auto">
          <a:xfrm>
            <a:off x="1097082" y="1810590"/>
            <a:ext cx="4642617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sequential bottlenecks</a:t>
            </a:r>
            <a:endParaRPr lang="en-US" sz="2800" i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20872B3-6313-D075-CDCD-2E61D15FFC84}"/>
              </a:ext>
            </a:extLst>
          </p:cNvPr>
          <p:cNvSpPr txBox="1"/>
          <p:nvPr/>
        </p:nvSpPr>
        <p:spPr bwMode="auto">
          <a:xfrm>
            <a:off x="1097082" y="3096124"/>
            <a:ext cx="4458272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FFC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 memory contention</a:t>
            </a:r>
          </a:p>
        </p:txBody>
      </p:sp>
      <p:sp>
        <p:nvSpPr>
          <p:cNvPr id="17" name="TextBox 3">
            <a:extLst>
              <a:ext uri="{FF2B5EF4-FFF2-40B4-BE49-F238E27FC236}">
                <a16:creationId xmlns:a16="http://schemas.microsoft.com/office/drawing/2014/main" id="{F249E9C9-A5EC-66A6-7059-21A731A75EDC}"/>
              </a:ext>
            </a:extLst>
          </p:cNvPr>
          <p:cNvSpPr txBox="1"/>
          <p:nvPr/>
        </p:nvSpPr>
        <p:spPr bwMode="auto">
          <a:xfrm>
            <a:off x="1846019" y="2453357"/>
            <a:ext cx="5780750" cy="523220"/>
          </a:xfrm>
          <a:prstGeom prst="rect">
            <a:avLst/>
          </a:prstGeom>
          <a:solidFill>
            <a:schemeClr val="tx1"/>
          </a:solidFill>
          <a:ln w="76200">
            <a:solidFill>
              <a:schemeClr val="accent2">
                <a:lumMod val="40000"/>
                <a:lumOff val="6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parallel getAndDecrement() calls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F11E05-6475-BD66-4A1E-57B62B9CF7DA}"/>
              </a:ext>
            </a:extLst>
          </p:cNvPr>
          <p:cNvSpPr txBox="1"/>
          <p:nvPr/>
        </p:nvSpPr>
        <p:spPr bwMode="auto">
          <a:xfrm>
            <a:off x="1846019" y="3738890"/>
            <a:ext cx="3062057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FF66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same reason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F57A264-044D-6514-D817-6BB2BC3F0072}"/>
              </a:ext>
            </a:extLst>
          </p:cNvPr>
          <p:cNvSpPr txBox="1"/>
          <p:nvPr/>
        </p:nvSpPr>
        <p:spPr bwMode="auto">
          <a:xfrm>
            <a:off x="1097082" y="4381656"/>
            <a:ext cx="3082895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00CC99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Cache behavior?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A5D6170-EABC-27A0-2AB9-9ADA8C60BF10}"/>
              </a:ext>
            </a:extLst>
          </p:cNvPr>
          <p:cNvSpPr txBox="1"/>
          <p:nvPr/>
        </p:nvSpPr>
        <p:spPr bwMode="auto">
          <a:xfrm>
            <a:off x="1846019" y="5024422"/>
            <a:ext cx="6058070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Local spinning for bus-based arch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5269499-400C-B324-C54D-31ABAF225B3F}"/>
              </a:ext>
            </a:extLst>
          </p:cNvPr>
          <p:cNvSpPr txBox="1"/>
          <p:nvPr/>
        </p:nvSpPr>
        <p:spPr bwMode="auto">
          <a:xfrm>
            <a:off x="1846019" y="5667189"/>
            <a:ext cx="4038286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00B0F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so good for NUMA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6861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9982793-6977-43B4-A3DB-B3480AED2BF2}" type="slidenum">
              <a:rPr lang="en-US" smtClean="0"/>
              <a:pPr/>
              <a:t>65</a:t>
            </a:fld>
            <a:endParaRPr lang="en-US" dirty="0"/>
          </a:p>
        </p:txBody>
      </p:sp>
      <p:sp>
        <p:nvSpPr>
          <p:cNvPr id="686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Remarks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E37B04E-1E86-E389-1EAB-ACD1970489CF}"/>
              </a:ext>
            </a:extLst>
          </p:cNvPr>
          <p:cNvSpPr txBox="1"/>
          <p:nvPr/>
        </p:nvSpPr>
        <p:spPr bwMode="auto">
          <a:xfrm>
            <a:off x="1213276" y="2117949"/>
            <a:ext cx="5339924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Everyone spins on </a:t>
            </a:r>
            <a:r>
              <a:rPr lang="en-US" sz="2800" dirty="0">
                <a:solidFill>
                  <a:schemeClr val="bg1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sense</a:t>
            </a:r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field</a:t>
            </a:r>
            <a:endParaRPr lang="en-US" sz="2800" i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62D555-33B3-D835-4D47-0C951C1A51A7}"/>
              </a:ext>
            </a:extLst>
          </p:cNvPr>
          <p:cNvSpPr txBox="1"/>
          <p:nvPr/>
        </p:nvSpPr>
        <p:spPr bwMode="auto">
          <a:xfrm>
            <a:off x="1920833" y="3403483"/>
            <a:ext cx="6537367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FFC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Bad for distributed: network hot-spot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1809BE-9F36-6DD9-6BDF-9CAB74946EB3}"/>
              </a:ext>
            </a:extLst>
          </p:cNvPr>
          <p:cNvSpPr txBox="1"/>
          <p:nvPr/>
        </p:nvSpPr>
        <p:spPr bwMode="auto">
          <a:xfrm>
            <a:off x="1920833" y="2760716"/>
            <a:ext cx="5477782" cy="523220"/>
          </a:xfrm>
          <a:prstGeom prst="rect">
            <a:avLst/>
          </a:prstGeom>
          <a:solidFill>
            <a:schemeClr val="tx1"/>
          </a:solidFill>
          <a:ln w="76200">
            <a:solidFill>
              <a:schemeClr val="accent2">
                <a:lumMod val="40000"/>
                <a:lumOff val="6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 for bus-based: local spin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CAE631-52C4-A3A7-8039-099FC4458306}"/>
              </a:ext>
            </a:extLst>
          </p:cNvPr>
          <p:cNvSpPr txBox="1"/>
          <p:nvPr/>
        </p:nvSpPr>
        <p:spPr bwMode="auto">
          <a:xfrm>
            <a:off x="1213276" y="4046249"/>
            <a:ext cx="3342583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FF66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really scalable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6963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FBF48E6-EDEA-437B-9C5F-5C9D45B64E2A}" type="slidenum">
              <a:rPr lang="en-US" smtClean="0"/>
              <a:pPr/>
              <a:t>66</a:t>
            </a:fld>
            <a:endParaRPr lang="en-US" dirty="0"/>
          </a:p>
        </p:txBody>
      </p:sp>
      <p:sp>
        <p:nvSpPr>
          <p:cNvPr id="696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Tournament Tree Barrier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9D9152-4C32-8AB4-601D-F39924B371F7}"/>
              </a:ext>
            </a:extLst>
          </p:cNvPr>
          <p:cNvSpPr txBox="1"/>
          <p:nvPr/>
        </p:nvSpPr>
        <p:spPr bwMode="auto">
          <a:xfrm>
            <a:off x="1342976" y="1752600"/>
            <a:ext cx="4621779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tree nodes have fan-in 2</a:t>
            </a:r>
            <a:endParaRPr lang="en-US" sz="2800" i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304298-EC3D-F06E-CF28-6B0E3690B755}"/>
              </a:ext>
            </a:extLst>
          </p:cNvPr>
          <p:cNvSpPr txBox="1"/>
          <p:nvPr/>
        </p:nvSpPr>
        <p:spPr bwMode="auto">
          <a:xfrm>
            <a:off x="2102799" y="3070987"/>
            <a:ext cx="4397422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FFC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Winner chosen statically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3167C6-D109-902D-AB94-286A47847B54}"/>
              </a:ext>
            </a:extLst>
          </p:cNvPr>
          <p:cNvSpPr txBox="1"/>
          <p:nvPr/>
        </p:nvSpPr>
        <p:spPr bwMode="auto">
          <a:xfrm>
            <a:off x="2102799" y="2428220"/>
            <a:ext cx="6179898" cy="523220"/>
          </a:xfrm>
          <a:prstGeom prst="rect">
            <a:avLst/>
          </a:prstGeom>
          <a:solidFill>
            <a:schemeClr val="tx1"/>
          </a:solidFill>
          <a:ln w="76200">
            <a:solidFill>
              <a:schemeClr val="accent2">
                <a:lumMod val="40000"/>
                <a:lumOff val="6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need to call </a:t>
            </a:r>
            <a:r>
              <a:rPr lang="en-US" sz="2800" dirty="0">
                <a:solidFill>
                  <a:schemeClr val="bg1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getAndDecrement()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67F47D-68BB-F6DB-D97C-2952A873282A}"/>
              </a:ext>
            </a:extLst>
          </p:cNvPr>
          <p:cNvSpPr txBox="1"/>
          <p:nvPr/>
        </p:nvSpPr>
        <p:spPr bwMode="auto">
          <a:xfrm>
            <a:off x="1342976" y="3680900"/>
            <a:ext cx="1662635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FF66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level </a:t>
            </a:r>
            <a:r>
              <a:rPr lang="en-US" sz="2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E629C6-7BC1-E274-04B3-258530D93ECF}"/>
              </a:ext>
            </a:extLst>
          </p:cNvPr>
          <p:cNvSpPr txBox="1"/>
          <p:nvPr/>
        </p:nvSpPr>
        <p:spPr bwMode="auto">
          <a:xfrm>
            <a:off x="2045893" y="4356519"/>
            <a:ext cx="4769255" cy="584775"/>
          </a:xfrm>
          <a:prstGeom prst="rect">
            <a:avLst/>
          </a:prstGeom>
          <a:solidFill>
            <a:schemeClr val="tx1"/>
          </a:solidFill>
          <a:ln w="76200">
            <a:solidFill>
              <a:srgbClr val="00CC99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</a:t>
            </a:r>
            <a:r>
              <a:rPr lang="en-US" sz="3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en-US" sz="2800" baseline="30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bit of ID is 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move up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348620-92F6-E8D5-18C3-6A70E04E64AC}"/>
              </a:ext>
            </a:extLst>
          </p:cNvPr>
          <p:cNvSpPr txBox="1"/>
          <p:nvPr/>
        </p:nvSpPr>
        <p:spPr bwMode="auto">
          <a:xfrm>
            <a:off x="2102799" y="4999285"/>
            <a:ext cx="3861956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Otherwise, keep back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7065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0E13F84-DF96-4F06-962A-D4CBC7909EFF}" type="slidenum">
              <a:rPr lang="en-US" smtClean="0">
                <a:solidFill>
                  <a:srgbClr val="FFFF00"/>
                </a:solidFill>
              </a:rPr>
              <a:pPr/>
              <a:t>67</a:t>
            </a:fld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70660" name="Rectangle 4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Tournament Tree Barriers</a:t>
            </a:r>
          </a:p>
        </p:txBody>
      </p:sp>
      <p:grpSp>
        <p:nvGrpSpPr>
          <p:cNvPr id="70661" name="Group 128"/>
          <p:cNvGrpSpPr>
            <a:grpSpLocks/>
          </p:cNvGrpSpPr>
          <p:nvPr/>
        </p:nvGrpSpPr>
        <p:grpSpPr bwMode="auto">
          <a:xfrm>
            <a:off x="1168400" y="4857750"/>
            <a:ext cx="2628900" cy="596900"/>
            <a:chOff x="736" y="2356"/>
            <a:chExt cx="1656" cy="376"/>
          </a:xfrm>
        </p:grpSpPr>
        <p:sp>
          <p:nvSpPr>
            <p:cNvPr id="70766" name="Oval 124"/>
            <p:cNvSpPr>
              <a:spLocks noChangeArrowheads="1"/>
            </p:cNvSpPr>
            <p:nvPr/>
          </p:nvSpPr>
          <p:spPr bwMode="auto">
            <a:xfrm>
              <a:off x="1640" y="2356"/>
              <a:ext cx="752" cy="376"/>
            </a:xfrm>
            <a:prstGeom prst="ellipse">
              <a:avLst/>
            </a:prstGeom>
            <a:solidFill>
              <a:srgbClr val="CCFFCC"/>
            </a:solidFill>
            <a:ln w="381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</a:pPr>
              <a:endParaRPr lang="en-US" sz="2000" dirty="0">
                <a:solidFill>
                  <a:srgbClr val="0000FF"/>
                </a:solidFill>
                <a:latin typeface="Arial" pitchFamily="34" charset="0"/>
              </a:endParaRPr>
            </a:p>
          </p:txBody>
        </p:sp>
        <p:sp>
          <p:nvSpPr>
            <p:cNvPr id="70767" name="Oval 125"/>
            <p:cNvSpPr>
              <a:spLocks noChangeArrowheads="1"/>
            </p:cNvSpPr>
            <p:nvPr/>
          </p:nvSpPr>
          <p:spPr bwMode="auto">
            <a:xfrm>
              <a:off x="736" y="2356"/>
              <a:ext cx="752" cy="376"/>
            </a:xfrm>
            <a:prstGeom prst="ellipse">
              <a:avLst/>
            </a:prstGeom>
            <a:solidFill>
              <a:srgbClr val="CCFFCC"/>
            </a:solidFill>
            <a:ln w="381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</a:pPr>
              <a:endParaRPr lang="en-US" sz="2000" dirty="0">
                <a:solidFill>
                  <a:srgbClr val="0000FF"/>
                </a:solidFill>
                <a:latin typeface="Arial" pitchFamily="34" charset="0"/>
              </a:endParaRPr>
            </a:p>
          </p:txBody>
        </p:sp>
      </p:grpSp>
      <p:grpSp>
        <p:nvGrpSpPr>
          <p:cNvPr id="70662" name="Group 129"/>
          <p:cNvGrpSpPr>
            <a:grpSpLocks/>
          </p:cNvGrpSpPr>
          <p:nvPr/>
        </p:nvGrpSpPr>
        <p:grpSpPr bwMode="auto">
          <a:xfrm>
            <a:off x="5168900" y="4857750"/>
            <a:ext cx="2628900" cy="596900"/>
            <a:chOff x="736" y="2356"/>
            <a:chExt cx="1656" cy="376"/>
          </a:xfrm>
        </p:grpSpPr>
        <p:sp>
          <p:nvSpPr>
            <p:cNvPr id="70764" name="Oval 130"/>
            <p:cNvSpPr>
              <a:spLocks noChangeArrowheads="1"/>
            </p:cNvSpPr>
            <p:nvPr/>
          </p:nvSpPr>
          <p:spPr bwMode="auto">
            <a:xfrm>
              <a:off x="1640" y="2356"/>
              <a:ext cx="752" cy="376"/>
            </a:xfrm>
            <a:prstGeom prst="ellipse">
              <a:avLst/>
            </a:prstGeom>
            <a:solidFill>
              <a:srgbClr val="CCFFCC"/>
            </a:solidFill>
            <a:ln w="381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</a:pPr>
              <a:endParaRPr lang="en-US" sz="2000" dirty="0">
                <a:solidFill>
                  <a:srgbClr val="0000FF"/>
                </a:solidFill>
                <a:latin typeface="Arial" pitchFamily="34" charset="0"/>
              </a:endParaRPr>
            </a:p>
          </p:txBody>
        </p:sp>
        <p:sp>
          <p:nvSpPr>
            <p:cNvPr id="70765" name="Oval 131"/>
            <p:cNvSpPr>
              <a:spLocks noChangeArrowheads="1"/>
            </p:cNvSpPr>
            <p:nvPr/>
          </p:nvSpPr>
          <p:spPr bwMode="auto">
            <a:xfrm>
              <a:off x="736" y="2356"/>
              <a:ext cx="752" cy="376"/>
            </a:xfrm>
            <a:prstGeom prst="ellipse">
              <a:avLst/>
            </a:prstGeom>
            <a:solidFill>
              <a:srgbClr val="CCFFCC"/>
            </a:solidFill>
            <a:ln w="381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</a:pPr>
              <a:endParaRPr lang="en-US" sz="2000" dirty="0">
                <a:solidFill>
                  <a:srgbClr val="0000FF"/>
                </a:solidFill>
                <a:latin typeface="Arial" pitchFamily="34" charset="0"/>
              </a:endParaRPr>
            </a:p>
          </p:txBody>
        </p:sp>
      </p:grpSp>
      <p:grpSp>
        <p:nvGrpSpPr>
          <p:cNvPr id="70663" name="Group 132"/>
          <p:cNvGrpSpPr>
            <a:grpSpLocks/>
          </p:cNvGrpSpPr>
          <p:nvPr/>
        </p:nvGrpSpPr>
        <p:grpSpPr bwMode="auto">
          <a:xfrm>
            <a:off x="3219450" y="3054350"/>
            <a:ext cx="2628900" cy="596900"/>
            <a:chOff x="736" y="2356"/>
            <a:chExt cx="1656" cy="376"/>
          </a:xfrm>
        </p:grpSpPr>
        <p:sp>
          <p:nvSpPr>
            <p:cNvPr id="70762" name="Oval 133"/>
            <p:cNvSpPr>
              <a:spLocks noChangeArrowheads="1"/>
            </p:cNvSpPr>
            <p:nvPr/>
          </p:nvSpPr>
          <p:spPr bwMode="auto">
            <a:xfrm>
              <a:off x="1640" y="2356"/>
              <a:ext cx="752" cy="376"/>
            </a:xfrm>
            <a:prstGeom prst="ellipse">
              <a:avLst/>
            </a:prstGeom>
            <a:solidFill>
              <a:srgbClr val="CCFFCC"/>
            </a:solidFill>
            <a:ln w="381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</a:pPr>
              <a:endParaRPr lang="en-US" sz="2000" dirty="0">
                <a:solidFill>
                  <a:srgbClr val="0000FF"/>
                </a:solidFill>
                <a:latin typeface="Arial" pitchFamily="34" charset="0"/>
              </a:endParaRPr>
            </a:p>
          </p:txBody>
        </p:sp>
        <p:sp>
          <p:nvSpPr>
            <p:cNvPr id="70763" name="Oval 134"/>
            <p:cNvSpPr>
              <a:spLocks noChangeArrowheads="1"/>
            </p:cNvSpPr>
            <p:nvPr/>
          </p:nvSpPr>
          <p:spPr bwMode="auto">
            <a:xfrm>
              <a:off x="736" y="2356"/>
              <a:ext cx="752" cy="376"/>
            </a:xfrm>
            <a:prstGeom prst="ellipse">
              <a:avLst/>
            </a:prstGeom>
            <a:solidFill>
              <a:srgbClr val="CCFFCC"/>
            </a:solidFill>
            <a:ln w="381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</a:pPr>
              <a:endParaRPr lang="en-US" sz="2000" dirty="0">
                <a:solidFill>
                  <a:srgbClr val="0000FF"/>
                </a:solidFill>
                <a:latin typeface="Arial" pitchFamily="34" charset="0"/>
              </a:endParaRPr>
            </a:p>
          </p:txBody>
        </p:sp>
      </p:grpSp>
      <p:sp>
        <p:nvSpPr>
          <p:cNvPr id="70664" name="Line 135"/>
          <p:cNvSpPr>
            <a:spLocks noChangeShapeType="1"/>
          </p:cNvSpPr>
          <p:nvPr/>
        </p:nvSpPr>
        <p:spPr bwMode="auto">
          <a:xfrm>
            <a:off x="2108200" y="5060950"/>
            <a:ext cx="7620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70665" name="Line 136"/>
          <p:cNvSpPr>
            <a:spLocks noChangeShapeType="1"/>
          </p:cNvSpPr>
          <p:nvPr/>
        </p:nvSpPr>
        <p:spPr bwMode="auto">
          <a:xfrm>
            <a:off x="6134100" y="5060950"/>
            <a:ext cx="7620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70666" name="Line 137"/>
          <p:cNvSpPr>
            <a:spLocks noChangeShapeType="1"/>
          </p:cNvSpPr>
          <p:nvPr/>
        </p:nvSpPr>
        <p:spPr bwMode="auto">
          <a:xfrm flipH="1">
            <a:off x="2057400" y="5213350"/>
            <a:ext cx="7620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70667" name="Line 138"/>
          <p:cNvSpPr>
            <a:spLocks noChangeShapeType="1"/>
          </p:cNvSpPr>
          <p:nvPr/>
        </p:nvSpPr>
        <p:spPr bwMode="auto">
          <a:xfrm flipH="1">
            <a:off x="6083300" y="5213350"/>
            <a:ext cx="7620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70668" name="Line 139"/>
          <p:cNvSpPr>
            <a:spLocks noChangeShapeType="1"/>
          </p:cNvSpPr>
          <p:nvPr/>
        </p:nvSpPr>
        <p:spPr bwMode="auto">
          <a:xfrm flipV="1">
            <a:off x="1778000" y="3441700"/>
            <a:ext cx="1816100" cy="15875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70669" name="Line 140"/>
          <p:cNvSpPr>
            <a:spLocks noChangeShapeType="1"/>
          </p:cNvSpPr>
          <p:nvPr/>
        </p:nvSpPr>
        <p:spPr bwMode="auto">
          <a:xfrm flipH="1" flipV="1">
            <a:off x="5283200" y="3479800"/>
            <a:ext cx="419100" cy="15748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70670" name="Line 141"/>
          <p:cNvSpPr>
            <a:spLocks noChangeShapeType="1"/>
          </p:cNvSpPr>
          <p:nvPr/>
        </p:nvSpPr>
        <p:spPr bwMode="auto">
          <a:xfrm>
            <a:off x="4152900" y="3270250"/>
            <a:ext cx="7620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70671" name="Line 142"/>
          <p:cNvSpPr>
            <a:spLocks noChangeShapeType="1"/>
          </p:cNvSpPr>
          <p:nvPr/>
        </p:nvSpPr>
        <p:spPr bwMode="auto">
          <a:xfrm flipH="1">
            <a:off x="4102100" y="3422650"/>
            <a:ext cx="7620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grpSp>
        <p:nvGrpSpPr>
          <p:cNvPr id="70672" name="Group 70"/>
          <p:cNvGrpSpPr>
            <a:grpSpLocks/>
          </p:cNvGrpSpPr>
          <p:nvPr/>
        </p:nvGrpSpPr>
        <p:grpSpPr bwMode="auto">
          <a:xfrm>
            <a:off x="1447800" y="4373563"/>
            <a:ext cx="635000" cy="623887"/>
            <a:chOff x="3192" y="2352"/>
            <a:chExt cx="936" cy="920"/>
          </a:xfrm>
        </p:grpSpPr>
        <p:grpSp>
          <p:nvGrpSpPr>
            <p:cNvPr id="70736" name="Group 71"/>
            <p:cNvGrpSpPr>
              <a:grpSpLocks/>
            </p:cNvGrpSpPr>
            <p:nvPr/>
          </p:nvGrpSpPr>
          <p:grpSpPr bwMode="auto">
            <a:xfrm>
              <a:off x="3304" y="2352"/>
              <a:ext cx="824" cy="896"/>
              <a:chOff x="-176" y="2720"/>
              <a:chExt cx="824" cy="896"/>
            </a:xfrm>
          </p:grpSpPr>
          <p:sp>
            <p:nvSpPr>
              <p:cNvPr id="70750" name="AutoShape 72"/>
              <p:cNvSpPr>
                <a:spLocks noChangeArrowheads="1"/>
              </p:cNvSpPr>
              <p:nvPr/>
            </p:nvSpPr>
            <p:spPr bwMode="auto">
              <a:xfrm>
                <a:off x="400" y="3136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0751" name="AutoShape 73"/>
              <p:cNvSpPr>
                <a:spLocks noChangeArrowheads="1"/>
              </p:cNvSpPr>
              <p:nvPr/>
            </p:nvSpPr>
            <p:spPr bwMode="auto">
              <a:xfrm rot="2143461">
                <a:off x="520" y="3104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grpSp>
            <p:nvGrpSpPr>
              <p:cNvPr id="70752" name="Group 74"/>
              <p:cNvGrpSpPr>
                <a:grpSpLocks/>
              </p:cNvGrpSpPr>
              <p:nvPr/>
            </p:nvGrpSpPr>
            <p:grpSpPr bwMode="auto">
              <a:xfrm rot="-2902327">
                <a:off x="416" y="2888"/>
                <a:ext cx="240" cy="224"/>
                <a:chOff x="496" y="3200"/>
                <a:chExt cx="240" cy="224"/>
              </a:xfrm>
            </p:grpSpPr>
            <p:sp>
              <p:nvSpPr>
                <p:cNvPr id="70760" name="AutoShape 75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0761" name="AutoShape 76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0753" name="Group 77"/>
              <p:cNvGrpSpPr>
                <a:grpSpLocks/>
              </p:cNvGrpSpPr>
              <p:nvPr/>
            </p:nvGrpSpPr>
            <p:grpSpPr bwMode="auto">
              <a:xfrm rot="-4011983">
                <a:off x="280" y="2728"/>
                <a:ext cx="240" cy="224"/>
                <a:chOff x="496" y="3200"/>
                <a:chExt cx="240" cy="224"/>
              </a:xfrm>
            </p:grpSpPr>
            <p:sp>
              <p:nvSpPr>
                <p:cNvPr id="70758" name="AutoShape 78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0759" name="AutoShape 79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0754" name="Group 80"/>
              <p:cNvGrpSpPr>
                <a:grpSpLocks/>
              </p:cNvGrpSpPr>
              <p:nvPr/>
            </p:nvGrpSpPr>
            <p:grpSpPr bwMode="auto">
              <a:xfrm rot="2117542">
                <a:off x="280" y="3256"/>
                <a:ext cx="240" cy="224"/>
                <a:chOff x="496" y="3200"/>
                <a:chExt cx="240" cy="224"/>
              </a:xfrm>
            </p:grpSpPr>
            <p:sp>
              <p:nvSpPr>
                <p:cNvPr id="70756" name="AutoShape 81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0757" name="AutoShape 82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70755" name="Freeform 83"/>
              <p:cNvSpPr>
                <a:spLocks/>
              </p:cNvSpPr>
              <p:nvPr/>
            </p:nvSpPr>
            <p:spPr bwMode="auto">
              <a:xfrm>
                <a:off x="-176" y="3472"/>
                <a:ext cx="464" cy="144"/>
              </a:xfrm>
              <a:custGeom>
                <a:avLst/>
                <a:gdLst>
                  <a:gd name="T0" fmla="*/ 464 w 464"/>
                  <a:gd name="T1" fmla="*/ 0 h 216"/>
                  <a:gd name="T2" fmla="*/ 224 w 464"/>
                  <a:gd name="T3" fmla="*/ 1 h 216"/>
                  <a:gd name="T4" fmla="*/ 0 w 464"/>
                  <a:gd name="T5" fmla="*/ 4 h 216"/>
                  <a:gd name="T6" fmla="*/ 144 w 464"/>
                  <a:gd name="T7" fmla="*/ 6 h 216"/>
                  <a:gd name="T8" fmla="*/ 312 w 464"/>
                  <a:gd name="T9" fmla="*/ 3 h 216"/>
                  <a:gd name="T10" fmla="*/ 464 w 464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4"/>
                  <a:gd name="T19" fmla="*/ 0 h 216"/>
                  <a:gd name="T20" fmla="*/ 464 w 464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4" h="216">
                    <a:moveTo>
                      <a:pt x="464" y="0"/>
                    </a:moveTo>
                    <a:lnTo>
                      <a:pt x="224" y="32"/>
                    </a:lnTo>
                    <a:lnTo>
                      <a:pt x="0" y="144"/>
                    </a:lnTo>
                    <a:lnTo>
                      <a:pt x="144" y="216"/>
                    </a:lnTo>
                    <a:lnTo>
                      <a:pt x="312" y="96"/>
                    </a:lnTo>
                    <a:lnTo>
                      <a:pt x="464" y="0"/>
                    </a:lnTo>
                    <a:close/>
                  </a:path>
                </a:pathLst>
              </a:custGeom>
              <a:solidFill>
                <a:srgbClr val="33CC33"/>
              </a:solidFill>
              <a:ln w="38100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70737" name="Group 84"/>
            <p:cNvGrpSpPr>
              <a:grpSpLocks/>
            </p:cNvGrpSpPr>
            <p:nvPr/>
          </p:nvGrpSpPr>
          <p:grpSpPr bwMode="auto">
            <a:xfrm flipH="1">
              <a:off x="3192" y="2376"/>
              <a:ext cx="824" cy="896"/>
              <a:chOff x="-176" y="2720"/>
              <a:chExt cx="824" cy="896"/>
            </a:xfrm>
          </p:grpSpPr>
          <p:sp>
            <p:nvSpPr>
              <p:cNvPr id="70738" name="AutoShape 85"/>
              <p:cNvSpPr>
                <a:spLocks noChangeArrowheads="1"/>
              </p:cNvSpPr>
              <p:nvPr/>
            </p:nvSpPr>
            <p:spPr bwMode="auto">
              <a:xfrm>
                <a:off x="400" y="3136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0739" name="AutoShape 86"/>
              <p:cNvSpPr>
                <a:spLocks noChangeArrowheads="1"/>
              </p:cNvSpPr>
              <p:nvPr/>
            </p:nvSpPr>
            <p:spPr bwMode="auto">
              <a:xfrm rot="2143461">
                <a:off x="520" y="3104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grpSp>
            <p:nvGrpSpPr>
              <p:cNvPr id="70740" name="Group 87"/>
              <p:cNvGrpSpPr>
                <a:grpSpLocks/>
              </p:cNvGrpSpPr>
              <p:nvPr/>
            </p:nvGrpSpPr>
            <p:grpSpPr bwMode="auto">
              <a:xfrm rot="-2902327">
                <a:off x="416" y="2888"/>
                <a:ext cx="240" cy="224"/>
                <a:chOff x="496" y="3200"/>
                <a:chExt cx="240" cy="224"/>
              </a:xfrm>
            </p:grpSpPr>
            <p:sp>
              <p:nvSpPr>
                <p:cNvPr id="70748" name="AutoShape 88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0749" name="AutoShape 89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0741" name="Group 90"/>
              <p:cNvGrpSpPr>
                <a:grpSpLocks/>
              </p:cNvGrpSpPr>
              <p:nvPr/>
            </p:nvGrpSpPr>
            <p:grpSpPr bwMode="auto">
              <a:xfrm rot="-4011983">
                <a:off x="280" y="2728"/>
                <a:ext cx="240" cy="224"/>
                <a:chOff x="496" y="3200"/>
                <a:chExt cx="240" cy="224"/>
              </a:xfrm>
            </p:grpSpPr>
            <p:sp>
              <p:nvSpPr>
                <p:cNvPr id="70746" name="AutoShape 91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0747" name="AutoShape 92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0742" name="Group 93"/>
              <p:cNvGrpSpPr>
                <a:grpSpLocks/>
              </p:cNvGrpSpPr>
              <p:nvPr/>
            </p:nvGrpSpPr>
            <p:grpSpPr bwMode="auto">
              <a:xfrm rot="2117542">
                <a:off x="280" y="3256"/>
                <a:ext cx="240" cy="224"/>
                <a:chOff x="496" y="3200"/>
                <a:chExt cx="240" cy="224"/>
              </a:xfrm>
            </p:grpSpPr>
            <p:sp>
              <p:nvSpPr>
                <p:cNvPr id="70744" name="AutoShape 94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0745" name="AutoShape 95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70743" name="Freeform 96"/>
              <p:cNvSpPr>
                <a:spLocks/>
              </p:cNvSpPr>
              <p:nvPr/>
            </p:nvSpPr>
            <p:spPr bwMode="auto">
              <a:xfrm>
                <a:off x="-176" y="3472"/>
                <a:ext cx="464" cy="144"/>
              </a:xfrm>
              <a:custGeom>
                <a:avLst/>
                <a:gdLst>
                  <a:gd name="T0" fmla="*/ 464 w 464"/>
                  <a:gd name="T1" fmla="*/ 0 h 216"/>
                  <a:gd name="T2" fmla="*/ 224 w 464"/>
                  <a:gd name="T3" fmla="*/ 1 h 216"/>
                  <a:gd name="T4" fmla="*/ 0 w 464"/>
                  <a:gd name="T5" fmla="*/ 4 h 216"/>
                  <a:gd name="T6" fmla="*/ 144 w 464"/>
                  <a:gd name="T7" fmla="*/ 6 h 216"/>
                  <a:gd name="T8" fmla="*/ 312 w 464"/>
                  <a:gd name="T9" fmla="*/ 3 h 216"/>
                  <a:gd name="T10" fmla="*/ 464 w 464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4"/>
                  <a:gd name="T19" fmla="*/ 0 h 216"/>
                  <a:gd name="T20" fmla="*/ 464 w 464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4" h="216">
                    <a:moveTo>
                      <a:pt x="464" y="0"/>
                    </a:moveTo>
                    <a:lnTo>
                      <a:pt x="224" y="32"/>
                    </a:lnTo>
                    <a:lnTo>
                      <a:pt x="0" y="144"/>
                    </a:lnTo>
                    <a:lnTo>
                      <a:pt x="144" y="216"/>
                    </a:lnTo>
                    <a:lnTo>
                      <a:pt x="312" y="96"/>
                    </a:lnTo>
                    <a:lnTo>
                      <a:pt x="464" y="0"/>
                    </a:lnTo>
                    <a:close/>
                  </a:path>
                </a:pathLst>
              </a:custGeom>
              <a:solidFill>
                <a:srgbClr val="33CC33"/>
              </a:solidFill>
              <a:ln w="38100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</p:grpSp>
      <p:grpSp>
        <p:nvGrpSpPr>
          <p:cNvPr id="70673" name="Group 143"/>
          <p:cNvGrpSpPr>
            <a:grpSpLocks/>
          </p:cNvGrpSpPr>
          <p:nvPr/>
        </p:nvGrpSpPr>
        <p:grpSpPr bwMode="auto">
          <a:xfrm>
            <a:off x="5422900" y="4398963"/>
            <a:ext cx="635000" cy="623887"/>
            <a:chOff x="3192" y="2352"/>
            <a:chExt cx="936" cy="920"/>
          </a:xfrm>
        </p:grpSpPr>
        <p:grpSp>
          <p:nvGrpSpPr>
            <p:cNvPr id="70710" name="Group 144"/>
            <p:cNvGrpSpPr>
              <a:grpSpLocks/>
            </p:cNvGrpSpPr>
            <p:nvPr/>
          </p:nvGrpSpPr>
          <p:grpSpPr bwMode="auto">
            <a:xfrm>
              <a:off x="3304" y="2352"/>
              <a:ext cx="824" cy="896"/>
              <a:chOff x="-176" y="2720"/>
              <a:chExt cx="824" cy="896"/>
            </a:xfrm>
          </p:grpSpPr>
          <p:sp>
            <p:nvSpPr>
              <p:cNvPr id="70724" name="AutoShape 145"/>
              <p:cNvSpPr>
                <a:spLocks noChangeArrowheads="1"/>
              </p:cNvSpPr>
              <p:nvPr/>
            </p:nvSpPr>
            <p:spPr bwMode="auto">
              <a:xfrm>
                <a:off x="400" y="3136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0725" name="AutoShape 146"/>
              <p:cNvSpPr>
                <a:spLocks noChangeArrowheads="1"/>
              </p:cNvSpPr>
              <p:nvPr/>
            </p:nvSpPr>
            <p:spPr bwMode="auto">
              <a:xfrm rot="2143461">
                <a:off x="520" y="3104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grpSp>
            <p:nvGrpSpPr>
              <p:cNvPr id="70726" name="Group 147"/>
              <p:cNvGrpSpPr>
                <a:grpSpLocks/>
              </p:cNvGrpSpPr>
              <p:nvPr/>
            </p:nvGrpSpPr>
            <p:grpSpPr bwMode="auto">
              <a:xfrm rot="-2902327">
                <a:off x="416" y="2888"/>
                <a:ext cx="240" cy="224"/>
                <a:chOff x="496" y="3200"/>
                <a:chExt cx="240" cy="224"/>
              </a:xfrm>
            </p:grpSpPr>
            <p:sp>
              <p:nvSpPr>
                <p:cNvPr id="70734" name="AutoShape 148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0735" name="AutoShape 149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0727" name="Group 150"/>
              <p:cNvGrpSpPr>
                <a:grpSpLocks/>
              </p:cNvGrpSpPr>
              <p:nvPr/>
            </p:nvGrpSpPr>
            <p:grpSpPr bwMode="auto">
              <a:xfrm rot="-4011983">
                <a:off x="280" y="2728"/>
                <a:ext cx="240" cy="224"/>
                <a:chOff x="496" y="3200"/>
                <a:chExt cx="240" cy="224"/>
              </a:xfrm>
            </p:grpSpPr>
            <p:sp>
              <p:nvSpPr>
                <p:cNvPr id="70732" name="AutoShape 151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0733" name="AutoShape 152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0728" name="Group 153"/>
              <p:cNvGrpSpPr>
                <a:grpSpLocks/>
              </p:cNvGrpSpPr>
              <p:nvPr/>
            </p:nvGrpSpPr>
            <p:grpSpPr bwMode="auto">
              <a:xfrm rot="2117542">
                <a:off x="280" y="3256"/>
                <a:ext cx="240" cy="224"/>
                <a:chOff x="496" y="3200"/>
                <a:chExt cx="240" cy="224"/>
              </a:xfrm>
            </p:grpSpPr>
            <p:sp>
              <p:nvSpPr>
                <p:cNvPr id="70730" name="AutoShape 154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0731" name="AutoShape 155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70729" name="Freeform 156"/>
              <p:cNvSpPr>
                <a:spLocks/>
              </p:cNvSpPr>
              <p:nvPr/>
            </p:nvSpPr>
            <p:spPr bwMode="auto">
              <a:xfrm>
                <a:off x="-176" y="3472"/>
                <a:ext cx="464" cy="144"/>
              </a:xfrm>
              <a:custGeom>
                <a:avLst/>
                <a:gdLst>
                  <a:gd name="T0" fmla="*/ 464 w 464"/>
                  <a:gd name="T1" fmla="*/ 0 h 216"/>
                  <a:gd name="T2" fmla="*/ 224 w 464"/>
                  <a:gd name="T3" fmla="*/ 1 h 216"/>
                  <a:gd name="T4" fmla="*/ 0 w 464"/>
                  <a:gd name="T5" fmla="*/ 4 h 216"/>
                  <a:gd name="T6" fmla="*/ 144 w 464"/>
                  <a:gd name="T7" fmla="*/ 6 h 216"/>
                  <a:gd name="T8" fmla="*/ 312 w 464"/>
                  <a:gd name="T9" fmla="*/ 3 h 216"/>
                  <a:gd name="T10" fmla="*/ 464 w 464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4"/>
                  <a:gd name="T19" fmla="*/ 0 h 216"/>
                  <a:gd name="T20" fmla="*/ 464 w 464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4" h="216">
                    <a:moveTo>
                      <a:pt x="464" y="0"/>
                    </a:moveTo>
                    <a:lnTo>
                      <a:pt x="224" y="32"/>
                    </a:lnTo>
                    <a:lnTo>
                      <a:pt x="0" y="144"/>
                    </a:lnTo>
                    <a:lnTo>
                      <a:pt x="144" y="216"/>
                    </a:lnTo>
                    <a:lnTo>
                      <a:pt x="312" y="96"/>
                    </a:lnTo>
                    <a:lnTo>
                      <a:pt x="464" y="0"/>
                    </a:lnTo>
                    <a:close/>
                  </a:path>
                </a:pathLst>
              </a:custGeom>
              <a:solidFill>
                <a:srgbClr val="33CC33"/>
              </a:solidFill>
              <a:ln w="38100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70711" name="Group 157"/>
            <p:cNvGrpSpPr>
              <a:grpSpLocks/>
            </p:cNvGrpSpPr>
            <p:nvPr/>
          </p:nvGrpSpPr>
          <p:grpSpPr bwMode="auto">
            <a:xfrm flipH="1">
              <a:off x="3192" y="2376"/>
              <a:ext cx="824" cy="896"/>
              <a:chOff x="-176" y="2720"/>
              <a:chExt cx="824" cy="896"/>
            </a:xfrm>
          </p:grpSpPr>
          <p:sp>
            <p:nvSpPr>
              <p:cNvPr id="70712" name="AutoShape 158"/>
              <p:cNvSpPr>
                <a:spLocks noChangeArrowheads="1"/>
              </p:cNvSpPr>
              <p:nvPr/>
            </p:nvSpPr>
            <p:spPr bwMode="auto">
              <a:xfrm>
                <a:off x="400" y="3136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0713" name="AutoShape 159"/>
              <p:cNvSpPr>
                <a:spLocks noChangeArrowheads="1"/>
              </p:cNvSpPr>
              <p:nvPr/>
            </p:nvSpPr>
            <p:spPr bwMode="auto">
              <a:xfrm rot="2143461">
                <a:off x="520" y="3104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grpSp>
            <p:nvGrpSpPr>
              <p:cNvPr id="70714" name="Group 160"/>
              <p:cNvGrpSpPr>
                <a:grpSpLocks/>
              </p:cNvGrpSpPr>
              <p:nvPr/>
            </p:nvGrpSpPr>
            <p:grpSpPr bwMode="auto">
              <a:xfrm rot="-2902327">
                <a:off x="416" y="2888"/>
                <a:ext cx="240" cy="224"/>
                <a:chOff x="496" y="3200"/>
                <a:chExt cx="240" cy="224"/>
              </a:xfrm>
            </p:grpSpPr>
            <p:sp>
              <p:nvSpPr>
                <p:cNvPr id="70722" name="AutoShape 161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0723" name="AutoShape 162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0715" name="Group 163"/>
              <p:cNvGrpSpPr>
                <a:grpSpLocks/>
              </p:cNvGrpSpPr>
              <p:nvPr/>
            </p:nvGrpSpPr>
            <p:grpSpPr bwMode="auto">
              <a:xfrm rot="-4011983">
                <a:off x="280" y="2728"/>
                <a:ext cx="240" cy="224"/>
                <a:chOff x="496" y="3200"/>
                <a:chExt cx="240" cy="224"/>
              </a:xfrm>
            </p:grpSpPr>
            <p:sp>
              <p:nvSpPr>
                <p:cNvPr id="70720" name="AutoShape 164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0721" name="AutoShape 165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0716" name="Group 166"/>
              <p:cNvGrpSpPr>
                <a:grpSpLocks/>
              </p:cNvGrpSpPr>
              <p:nvPr/>
            </p:nvGrpSpPr>
            <p:grpSpPr bwMode="auto">
              <a:xfrm rot="2117542">
                <a:off x="280" y="3256"/>
                <a:ext cx="240" cy="224"/>
                <a:chOff x="496" y="3200"/>
                <a:chExt cx="240" cy="224"/>
              </a:xfrm>
            </p:grpSpPr>
            <p:sp>
              <p:nvSpPr>
                <p:cNvPr id="70718" name="AutoShape 167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0719" name="AutoShape 168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70717" name="Freeform 169"/>
              <p:cNvSpPr>
                <a:spLocks/>
              </p:cNvSpPr>
              <p:nvPr/>
            </p:nvSpPr>
            <p:spPr bwMode="auto">
              <a:xfrm>
                <a:off x="-176" y="3472"/>
                <a:ext cx="464" cy="144"/>
              </a:xfrm>
              <a:custGeom>
                <a:avLst/>
                <a:gdLst>
                  <a:gd name="T0" fmla="*/ 464 w 464"/>
                  <a:gd name="T1" fmla="*/ 0 h 216"/>
                  <a:gd name="T2" fmla="*/ 224 w 464"/>
                  <a:gd name="T3" fmla="*/ 1 h 216"/>
                  <a:gd name="T4" fmla="*/ 0 w 464"/>
                  <a:gd name="T5" fmla="*/ 4 h 216"/>
                  <a:gd name="T6" fmla="*/ 144 w 464"/>
                  <a:gd name="T7" fmla="*/ 6 h 216"/>
                  <a:gd name="T8" fmla="*/ 312 w 464"/>
                  <a:gd name="T9" fmla="*/ 3 h 216"/>
                  <a:gd name="T10" fmla="*/ 464 w 464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4"/>
                  <a:gd name="T19" fmla="*/ 0 h 216"/>
                  <a:gd name="T20" fmla="*/ 464 w 464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4" h="216">
                    <a:moveTo>
                      <a:pt x="464" y="0"/>
                    </a:moveTo>
                    <a:lnTo>
                      <a:pt x="224" y="32"/>
                    </a:lnTo>
                    <a:lnTo>
                      <a:pt x="0" y="144"/>
                    </a:lnTo>
                    <a:lnTo>
                      <a:pt x="144" y="216"/>
                    </a:lnTo>
                    <a:lnTo>
                      <a:pt x="312" y="96"/>
                    </a:lnTo>
                    <a:lnTo>
                      <a:pt x="464" y="0"/>
                    </a:lnTo>
                    <a:close/>
                  </a:path>
                </a:pathLst>
              </a:custGeom>
              <a:solidFill>
                <a:srgbClr val="33CC33"/>
              </a:solidFill>
              <a:ln w="38100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</p:grpSp>
      <p:sp>
        <p:nvSpPr>
          <p:cNvPr id="70674" name="Text Box 197"/>
          <p:cNvSpPr txBox="1">
            <a:spLocks noChangeArrowheads="1"/>
          </p:cNvSpPr>
          <p:nvPr/>
        </p:nvSpPr>
        <p:spPr bwMode="auto">
          <a:xfrm>
            <a:off x="1257015" y="5678488"/>
            <a:ext cx="1175322" cy="46166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winner</a:t>
            </a:r>
          </a:p>
        </p:txBody>
      </p:sp>
      <p:sp>
        <p:nvSpPr>
          <p:cNvPr id="70675" name="Text Box 198"/>
          <p:cNvSpPr txBox="1">
            <a:spLocks noChangeArrowheads="1"/>
          </p:cNvSpPr>
          <p:nvPr/>
        </p:nvSpPr>
        <p:spPr bwMode="auto">
          <a:xfrm>
            <a:off x="2833840" y="5678488"/>
            <a:ext cx="920445" cy="46166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loser</a:t>
            </a:r>
          </a:p>
        </p:txBody>
      </p:sp>
      <p:sp>
        <p:nvSpPr>
          <p:cNvPr id="70676" name="Text Box 199"/>
          <p:cNvSpPr txBox="1">
            <a:spLocks noChangeArrowheads="1"/>
          </p:cNvSpPr>
          <p:nvPr/>
        </p:nvSpPr>
        <p:spPr bwMode="auto">
          <a:xfrm>
            <a:off x="5206715" y="5627688"/>
            <a:ext cx="1175322" cy="46166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winner</a:t>
            </a:r>
          </a:p>
        </p:txBody>
      </p:sp>
      <p:sp>
        <p:nvSpPr>
          <p:cNvPr id="70677" name="Text Box 200"/>
          <p:cNvSpPr txBox="1">
            <a:spLocks noChangeArrowheads="1"/>
          </p:cNvSpPr>
          <p:nvPr/>
        </p:nvSpPr>
        <p:spPr bwMode="auto">
          <a:xfrm>
            <a:off x="6758140" y="5627688"/>
            <a:ext cx="920445" cy="46166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loser</a:t>
            </a:r>
          </a:p>
        </p:txBody>
      </p:sp>
      <p:sp>
        <p:nvSpPr>
          <p:cNvPr id="70678" name="Text Box 201"/>
          <p:cNvSpPr txBox="1">
            <a:spLocks noChangeArrowheads="1"/>
          </p:cNvSpPr>
          <p:nvPr/>
        </p:nvSpPr>
        <p:spPr bwMode="auto">
          <a:xfrm>
            <a:off x="3084227" y="3760788"/>
            <a:ext cx="1175322" cy="46166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winner</a:t>
            </a:r>
          </a:p>
        </p:txBody>
      </p:sp>
      <p:sp>
        <p:nvSpPr>
          <p:cNvPr id="70679" name="Text Box 202"/>
          <p:cNvSpPr txBox="1">
            <a:spLocks noChangeArrowheads="1"/>
          </p:cNvSpPr>
          <p:nvPr/>
        </p:nvSpPr>
        <p:spPr bwMode="auto">
          <a:xfrm>
            <a:off x="5511953" y="3760788"/>
            <a:ext cx="920445" cy="46166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loser</a:t>
            </a:r>
          </a:p>
        </p:txBody>
      </p:sp>
      <p:sp>
        <p:nvSpPr>
          <p:cNvPr id="70680" name="Oval 205"/>
          <p:cNvSpPr>
            <a:spLocks noChangeArrowheads="1"/>
          </p:cNvSpPr>
          <p:nvPr/>
        </p:nvSpPr>
        <p:spPr bwMode="auto">
          <a:xfrm>
            <a:off x="3194050" y="17462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endParaRPr lang="en-US" sz="2000" dirty="0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70681" name="Line 206"/>
          <p:cNvSpPr>
            <a:spLocks noChangeShapeType="1"/>
          </p:cNvSpPr>
          <p:nvPr/>
        </p:nvSpPr>
        <p:spPr bwMode="auto">
          <a:xfrm flipV="1">
            <a:off x="3746500" y="2387600"/>
            <a:ext cx="0" cy="9525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grpSp>
        <p:nvGrpSpPr>
          <p:cNvPr id="70682" name="Group 170"/>
          <p:cNvGrpSpPr>
            <a:grpSpLocks/>
          </p:cNvGrpSpPr>
          <p:nvPr/>
        </p:nvGrpSpPr>
        <p:grpSpPr bwMode="auto">
          <a:xfrm>
            <a:off x="3454400" y="2659063"/>
            <a:ext cx="635000" cy="623887"/>
            <a:chOff x="3192" y="2352"/>
            <a:chExt cx="936" cy="920"/>
          </a:xfrm>
        </p:grpSpPr>
        <p:grpSp>
          <p:nvGrpSpPr>
            <p:cNvPr id="70684" name="Group 171"/>
            <p:cNvGrpSpPr>
              <a:grpSpLocks/>
            </p:cNvGrpSpPr>
            <p:nvPr/>
          </p:nvGrpSpPr>
          <p:grpSpPr bwMode="auto">
            <a:xfrm>
              <a:off x="3304" y="2352"/>
              <a:ext cx="824" cy="896"/>
              <a:chOff x="-176" y="2720"/>
              <a:chExt cx="824" cy="896"/>
            </a:xfrm>
          </p:grpSpPr>
          <p:sp>
            <p:nvSpPr>
              <p:cNvPr id="70698" name="AutoShape 172"/>
              <p:cNvSpPr>
                <a:spLocks noChangeArrowheads="1"/>
              </p:cNvSpPr>
              <p:nvPr/>
            </p:nvSpPr>
            <p:spPr bwMode="auto">
              <a:xfrm>
                <a:off x="400" y="3136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0699" name="AutoShape 173"/>
              <p:cNvSpPr>
                <a:spLocks noChangeArrowheads="1"/>
              </p:cNvSpPr>
              <p:nvPr/>
            </p:nvSpPr>
            <p:spPr bwMode="auto">
              <a:xfrm rot="2143461">
                <a:off x="520" y="3104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grpSp>
            <p:nvGrpSpPr>
              <p:cNvPr id="70700" name="Group 174"/>
              <p:cNvGrpSpPr>
                <a:grpSpLocks/>
              </p:cNvGrpSpPr>
              <p:nvPr/>
            </p:nvGrpSpPr>
            <p:grpSpPr bwMode="auto">
              <a:xfrm rot="-2902327">
                <a:off x="416" y="2888"/>
                <a:ext cx="240" cy="224"/>
                <a:chOff x="496" y="3200"/>
                <a:chExt cx="240" cy="224"/>
              </a:xfrm>
            </p:grpSpPr>
            <p:sp>
              <p:nvSpPr>
                <p:cNvPr id="70708" name="AutoShape 175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0709" name="AutoShape 176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0701" name="Group 177"/>
              <p:cNvGrpSpPr>
                <a:grpSpLocks/>
              </p:cNvGrpSpPr>
              <p:nvPr/>
            </p:nvGrpSpPr>
            <p:grpSpPr bwMode="auto">
              <a:xfrm rot="-4011983">
                <a:off x="280" y="2728"/>
                <a:ext cx="240" cy="224"/>
                <a:chOff x="496" y="3200"/>
                <a:chExt cx="240" cy="224"/>
              </a:xfrm>
            </p:grpSpPr>
            <p:sp>
              <p:nvSpPr>
                <p:cNvPr id="70706" name="AutoShape 178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0707" name="AutoShape 179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0702" name="Group 180"/>
              <p:cNvGrpSpPr>
                <a:grpSpLocks/>
              </p:cNvGrpSpPr>
              <p:nvPr/>
            </p:nvGrpSpPr>
            <p:grpSpPr bwMode="auto">
              <a:xfrm rot="2117542">
                <a:off x="280" y="3256"/>
                <a:ext cx="240" cy="224"/>
                <a:chOff x="496" y="3200"/>
                <a:chExt cx="240" cy="224"/>
              </a:xfrm>
            </p:grpSpPr>
            <p:sp>
              <p:nvSpPr>
                <p:cNvPr id="70704" name="AutoShape 181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0705" name="AutoShape 182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70703" name="Freeform 183"/>
              <p:cNvSpPr>
                <a:spLocks/>
              </p:cNvSpPr>
              <p:nvPr/>
            </p:nvSpPr>
            <p:spPr bwMode="auto">
              <a:xfrm>
                <a:off x="-176" y="3472"/>
                <a:ext cx="464" cy="144"/>
              </a:xfrm>
              <a:custGeom>
                <a:avLst/>
                <a:gdLst>
                  <a:gd name="T0" fmla="*/ 464 w 464"/>
                  <a:gd name="T1" fmla="*/ 0 h 216"/>
                  <a:gd name="T2" fmla="*/ 224 w 464"/>
                  <a:gd name="T3" fmla="*/ 1 h 216"/>
                  <a:gd name="T4" fmla="*/ 0 w 464"/>
                  <a:gd name="T5" fmla="*/ 4 h 216"/>
                  <a:gd name="T6" fmla="*/ 144 w 464"/>
                  <a:gd name="T7" fmla="*/ 6 h 216"/>
                  <a:gd name="T8" fmla="*/ 312 w 464"/>
                  <a:gd name="T9" fmla="*/ 3 h 216"/>
                  <a:gd name="T10" fmla="*/ 464 w 464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4"/>
                  <a:gd name="T19" fmla="*/ 0 h 216"/>
                  <a:gd name="T20" fmla="*/ 464 w 464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4" h="216">
                    <a:moveTo>
                      <a:pt x="464" y="0"/>
                    </a:moveTo>
                    <a:lnTo>
                      <a:pt x="224" y="32"/>
                    </a:lnTo>
                    <a:lnTo>
                      <a:pt x="0" y="144"/>
                    </a:lnTo>
                    <a:lnTo>
                      <a:pt x="144" y="216"/>
                    </a:lnTo>
                    <a:lnTo>
                      <a:pt x="312" y="96"/>
                    </a:lnTo>
                    <a:lnTo>
                      <a:pt x="464" y="0"/>
                    </a:lnTo>
                    <a:close/>
                  </a:path>
                </a:pathLst>
              </a:custGeom>
              <a:solidFill>
                <a:srgbClr val="33CC33"/>
              </a:solidFill>
              <a:ln w="38100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70685" name="Group 184"/>
            <p:cNvGrpSpPr>
              <a:grpSpLocks/>
            </p:cNvGrpSpPr>
            <p:nvPr/>
          </p:nvGrpSpPr>
          <p:grpSpPr bwMode="auto">
            <a:xfrm flipH="1">
              <a:off x="3192" y="2376"/>
              <a:ext cx="824" cy="896"/>
              <a:chOff x="-176" y="2720"/>
              <a:chExt cx="824" cy="896"/>
            </a:xfrm>
          </p:grpSpPr>
          <p:sp>
            <p:nvSpPr>
              <p:cNvPr id="70686" name="AutoShape 185"/>
              <p:cNvSpPr>
                <a:spLocks noChangeArrowheads="1"/>
              </p:cNvSpPr>
              <p:nvPr/>
            </p:nvSpPr>
            <p:spPr bwMode="auto">
              <a:xfrm>
                <a:off x="400" y="3136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0687" name="AutoShape 186"/>
              <p:cNvSpPr>
                <a:spLocks noChangeArrowheads="1"/>
              </p:cNvSpPr>
              <p:nvPr/>
            </p:nvSpPr>
            <p:spPr bwMode="auto">
              <a:xfrm rot="2143461">
                <a:off x="520" y="3104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grpSp>
            <p:nvGrpSpPr>
              <p:cNvPr id="70688" name="Group 187"/>
              <p:cNvGrpSpPr>
                <a:grpSpLocks/>
              </p:cNvGrpSpPr>
              <p:nvPr/>
            </p:nvGrpSpPr>
            <p:grpSpPr bwMode="auto">
              <a:xfrm rot="-2902327">
                <a:off x="416" y="2888"/>
                <a:ext cx="240" cy="224"/>
                <a:chOff x="496" y="3200"/>
                <a:chExt cx="240" cy="224"/>
              </a:xfrm>
            </p:grpSpPr>
            <p:sp>
              <p:nvSpPr>
                <p:cNvPr id="70696" name="AutoShape 188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0697" name="AutoShape 189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0689" name="Group 190"/>
              <p:cNvGrpSpPr>
                <a:grpSpLocks/>
              </p:cNvGrpSpPr>
              <p:nvPr/>
            </p:nvGrpSpPr>
            <p:grpSpPr bwMode="auto">
              <a:xfrm rot="-4011983">
                <a:off x="280" y="2728"/>
                <a:ext cx="240" cy="224"/>
                <a:chOff x="496" y="3200"/>
                <a:chExt cx="240" cy="224"/>
              </a:xfrm>
            </p:grpSpPr>
            <p:sp>
              <p:nvSpPr>
                <p:cNvPr id="70694" name="AutoShape 191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0695" name="AutoShape 192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0690" name="Group 193"/>
              <p:cNvGrpSpPr>
                <a:grpSpLocks/>
              </p:cNvGrpSpPr>
              <p:nvPr/>
            </p:nvGrpSpPr>
            <p:grpSpPr bwMode="auto">
              <a:xfrm rot="2117542">
                <a:off x="280" y="3256"/>
                <a:ext cx="240" cy="224"/>
                <a:chOff x="496" y="3200"/>
                <a:chExt cx="240" cy="224"/>
              </a:xfrm>
            </p:grpSpPr>
            <p:sp>
              <p:nvSpPr>
                <p:cNvPr id="70692" name="AutoShape 194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0693" name="AutoShape 195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70691" name="Freeform 196"/>
              <p:cNvSpPr>
                <a:spLocks/>
              </p:cNvSpPr>
              <p:nvPr/>
            </p:nvSpPr>
            <p:spPr bwMode="auto">
              <a:xfrm>
                <a:off x="-176" y="3472"/>
                <a:ext cx="464" cy="144"/>
              </a:xfrm>
              <a:custGeom>
                <a:avLst/>
                <a:gdLst>
                  <a:gd name="T0" fmla="*/ 464 w 464"/>
                  <a:gd name="T1" fmla="*/ 0 h 216"/>
                  <a:gd name="T2" fmla="*/ 224 w 464"/>
                  <a:gd name="T3" fmla="*/ 1 h 216"/>
                  <a:gd name="T4" fmla="*/ 0 w 464"/>
                  <a:gd name="T5" fmla="*/ 4 h 216"/>
                  <a:gd name="T6" fmla="*/ 144 w 464"/>
                  <a:gd name="T7" fmla="*/ 6 h 216"/>
                  <a:gd name="T8" fmla="*/ 312 w 464"/>
                  <a:gd name="T9" fmla="*/ 3 h 216"/>
                  <a:gd name="T10" fmla="*/ 464 w 464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4"/>
                  <a:gd name="T19" fmla="*/ 0 h 216"/>
                  <a:gd name="T20" fmla="*/ 464 w 464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4" h="216">
                    <a:moveTo>
                      <a:pt x="464" y="0"/>
                    </a:moveTo>
                    <a:lnTo>
                      <a:pt x="224" y="32"/>
                    </a:lnTo>
                    <a:lnTo>
                      <a:pt x="0" y="144"/>
                    </a:lnTo>
                    <a:lnTo>
                      <a:pt x="144" y="216"/>
                    </a:lnTo>
                    <a:lnTo>
                      <a:pt x="312" y="96"/>
                    </a:lnTo>
                    <a:lnTo>
                      <a:pt x="464" y="0"/>
                    </a:lnTo>
                    <a:close/>
                  </a:path>
                </a:pathLst>
              </a:custGeom>
              <a:solidFill>
                <a:srgbClr val="33CC33"/>
              </a:solidFill>
              <a:ln w="38100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</p:grpSp>
      <p:sp>
        <p:nvSpPr>
          <p:cNvPr id="70683" name="Text Box 207"/>
          <p:cNvSpPr txBox="1">
            <a:spLocks noChangeArrowheads="1"/>
          </p:cNvSpPr>
          <p:nvPr/>
        </p:nvSpPr>
        <p:spPr bwMode="auto">
          <a:xfrm>
            <a:off x="4470400" y="1728788"/>
            <a:ext cx="793750" cy="457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root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6151FB87-8465-6202-48B6-B9F24A0F667C}"/>
              </a:ext>
            </a:extLst>
          </p:cNvPr>
          <p:cNvGrpSpPr/>
          <p:nvPr/>
        </p:nvGrpSpPr>
        <p:grpSpPr>
          <a:xfrm>
            <a:off x="1168400" y="1962150"/>
            <a:ext cx="6629400" cy="2400300"/>
            <a:chOff x="1168400" y="1962150"/>
            <a:chExt cx="6629400" cy="240030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27E629B1-427B-564F-35A8-987A356FCC28}"/>
                </a:ext>
              </a:extLst>
            </p:cNvPr>
            <p:cNvGrpSpPr/>
            <p:nvPr/>
          </p:nvGrpSpPr>
          <p:grpSpPr>
            <a:xfrm>
              <a:off x="1168400" y="3765550"/>
              <a:ext cx="2628900" cy="596900"/>
              <a:chOff x="1168400" y="3765550"/>
              <a:chExt cx="2628900" cy="596900"/>
            </a:xfrm>
          </p:grpSpPr>
          <p:grpSp>
            <p:nvGrpSpPr>
              <p:cNvPr id="22" name="Group 46">
                <a:extLst>
                  <a:ext uri="{FF2B5EF4-FFF2-40B4-BE49-F238E27FC236}">
                    <a16:creationId xmlns:a16="http://schemas.microsoft.com/office/drawing/2014/main" id="{8E80CE08-3AE4-9775-F24A-DCEBD6B0C58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68400" y="3765550"/>
                <a:ext cx="2628900" cy="596900"/>
                <a:chOff x="736" y="2356"/>
                <a:chExt cx="1656" cy="376"/>
              </a:xfrm>
            </p:grpSpPr>
            <p:sp>
              <p:nvSpPr>
                <p:cNvPr id="25" name="Oval 47">
                  <a:extLst>
                    <a:ext uri="{FF2B5EF4-FFF2-40B4-BE49-F238E27FC236}">
                      <a16:creationId xmlns:a16="http://schemas.microsoft.com/office/drawing/2014/main" id="{B79F5AD3-DB8B-94D0-55C8-50AB635910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40" y="2356"/>
                  <a:ext cx="752" cy="376"/>
                </a:xfrm>
                <a:prstGeom prst="ellipse">
                  <a:avLst/>
                </a:prstGeom>
                <a:solidFill>
                  <a:srgbClr val="CCFFCC"/>
                </a:solidFill>
                <a:ln w="381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</a:pPr>
                  <a:endParaRPr lang="en-US" sz="2000" dirty="0">
                    <a:solidFill>
                      <a:srgbClr val="0000FF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26" name="Oval 48">
                  <a:extLst>
                    <a:ext uri="{FF2B5EF4-FFF2-40B4-BE49-F238E27FC236}">
                      <a16:creationId xmlns:a16="http://schemas.microsoft.com/office/drawing/2014/main" id="{2A004A98-AF2A-D5D5-24B7-D7B88C562BE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36" y="2356"/>
                  <a:ext cx="752" cy="376"/>
                </a:xfrm>
                <a:prstGeom prst="ellipse">
                  <a:avLst/>
                </a:prstGeom>
                <a:solidFill>
                  <a:srgbClr val="CCFFCC"/>
                </a:solidFill>
                <a:ln w="381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</a:pPr>
                  <a:endParaRPr lang="en-US" sz="2000" dirty="0">
                    <a:solidFill>
                      <a:srgbClr val="0000FF"/>
                    </a:solidFill>
                    <a:latin typeface="Arial" pitchFamily="34" charset="0"/>
                  </a:endParaRPr>
                </a:p>
              </p:txBody>
            </p:sp>
          </p:grpSp>
          <p:sp>
            <p:nvSpPr>
              <p:cNvPr id="23" name="Line 49">
                <a:extLst>
                  <a:ext uri="{FF2B5EF4-FFF2-40B4-BE49-F238E27FC236}">
                    <a16:creationId xmlns:a16="http://schemas.microsoft.com/office/drawing/2014/main" id="{63AB2006-999B-1419-A5D6-9360F23E53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108200" y="3943524"/>
                <a:ext cx="466028" cy="25226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4" name="Line 51">
                <a:extLst>
                  <a:ext uri="{FF2B5EF4-FFF2-40B4-BE49-F238E27FC236}">
                    <a16:creationId xmlns:a16="http://schemas.microsoft.com/office/drawing/2014/main" id="{C2D00737-3F49-AA56-C902-2D333F6938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62200" y="4121150"/>
                <a:ext cx="457200" cy="0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0A55101-796E-FC70-C4CD-FAE83E612D5A}"/>
                </a:ext>
              </a:extLst>
            </p:cNvPr>
            <p:cNvGrpSpPr/>
            <p:nvPr/>
          </p:nvGrpSpPr>
          <p:grpSpPr>
            <a:xfrm>
              <a:off x="5168900" y="3765550"/>
              <a:ext cx="2628900" cy="596900"/>
              <a:chOff x="5168900" y="3765550"/>
              <a:chExt cx="2628900" cy="596900"/>
            </a:xfrm>
          </p:grpSpPr>
          <p:grpSp>
            <p:nvGrpSpPr>
              <p:cNvPr id="17" name="Group 37">
                <a:extLst>
                  <a:ext uri="{FF2B5EF4-FFF2-40B4-BE49-F238E27FC236}">
                    <a16:creationId xmlns:a16="http://schemas.microsoft.com/office/drawing/2014/main" id="{6874552B-A212-9592-6A94-8DC17359D6B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168900" y="3765550"/>
                <a:ext cx="2628900" cy="596900"/>
                <a:chOff x="736" y="2356"/>
                <a:chExt cx="1656" cy="376"/>
              </a:xfrm>
            </p:grpSpPr>
            <p:sp>
              <p:nvSpPr>
                <p:cNvPr id="20" name="Oval 38">
                  <a:extLst>
                    <a:ext uri="{FF2B5EF4-FFF2-40B4-BE49-F238E27FC236}">
                      <a16:creationId xmlns:a16="http://schemas.microsoft.com/office/drawing/2014/main" id="{2E871F0A-7195-597C-699E-FC8C73A2498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40" y="2356"/>
                  <a:ext cx="752" cy="376"/>
                </a:xfrm>
                <a:prstGeom prst="ellipse">
                  <a:avLst/>
                </a:prstGeom>
                <a:solidFill>
                  <a:srgbClr val="CCFFCC"/>
                </a:solidFill>
                <a:ln w="381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</a:pPr>
                  <a:endParaRPr lang="en-US" sz="2000" dirty="0">
                    <a:solidFill>
                      <a:srgbClr val="0000FF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21" name="Oval 39">
                  <a:extLst>
                    <a:ext uri="{FF2B5EF4-FFF2-40B4-BE49-F238E27FC236}">
                      <a16:creationId xmlns:a16="http://schemas.microsoft.com/office/drawing/2014/main" id="{1248648E-10DD-298C-E639-6984FB287D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36" y="2356"/>
                  <a:ext cx="752" cy="376"/>
                </a:xfrm>
                <a:prstGeom prst="ellipse">
                  <a:avLst/>
                </a:prstGeom>
                <a:solidFill>
                  <a:srgbClr val="CCFFCC"/>
                </a:solidFill>
                <a:ln w="381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</a:pPr>
                  <a:endParaRPr lang="en-US" sz="2000" dirty="0">
                    <a:solidFill>
                      <a:srgbClr val="0000FF"/>
                    </a:solidFill>
                    <a:latin typeface="Arial" pitchFamily="34" charset="0"/>
                  </a:endParaRPr>
                </a:p>
              </p:txBody>
            </p:sp>
          </p:grpSp>
          <p:sp>
            <p:nvSpPr>
              <p:cNvPr id="18" name="Line 50">
                <a:extLst>
                  <a:ext uri="{FF2B5EF4-FFF2-40B4-BE49-F238E27FC236}">
                    <a16:creationId xmlns:a16="http://schemas.microsoft.com/office/drawing/2014/main" id="{785CD332-53EF-11F1-2AC2-1D3F9EECB9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34100" y="3968750"/>
                <a:ext cx="469900" cy="0"/>
              </a:xfrm>
              <a:prstGeom prst="line">
                <a:avLst/>
              </a:prstGeom>
              <a:noFill/>
              <a:ln w="38100">
                <a:solidFill>
                  <a:schemeClr val="bg1">
                    <a:lumMod val="95000"/>
                  </a:schemeClr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9" name="Line 52">
                <a:extLst>
                  <a:ext uri="{FF2B5EF4-FFF2-40B4-BE49-F238E27FC236}">
                    <a16:creationId xmlns:a16="http://schemas.microsoft.com/office/drawing/2014/main" id="{6041BF39-F965-2BA5-2AE1-DB8ABE80A0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362700" y="4121150"/>
                <a:ext cx="482600" cy="0"/>
              </a:xfrm>
              <a:prstGeom prst="line">
                <a:avLst/>
              </a:prstGeom>
              <a:noFill/>
              <a:ln w="38100">
                <a:solidFill>
                  <a:schemeClr val="bg1">
                    <a:lumMod val="95000"/>
                  </a:schemeClr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7D144EB-D0B3-54C0-8356-5AF2A3A3E979}"/>
                </a:ext>
              </a:extLst>
            </p:cNvPr>
            <p:cNvGrpSpPr/>
            <p:nvPr/>
          </p:nvGrpSpPr>
          <p:grpSpPr>
            <a:xfrm>
              <a:off x="3219450" y="1962150"/>
              <a:ext cx="2628900" cy="596900"/>
              <a:chOff x="3219450" y="1962150"/>
              <a:chExt cx="2628900" cy="596900"/>
            </a:xfrm>
          </p:grpSpPr>
          <p:grpSp>
            <p:nvGrpSpPr>
              <p:cNvPr id="12" name="Group 2">
                <a:extLst>
                  <a:ext uri="{FF2B5EF4-FFF2-40B4-BE49-F238E27FC236}">
                    <a16:creationId xmlns:a16="http://schemas.microsoft.com/office/drawing/2014/main" id="{D47F8D1E-BFF9-1110-F882-BC1E2EF5E0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19450" y="1962150"/>
                <a:ext cx="2628900" cy="596900"/>
                <a:chOff x="736" y="2356"/>
                <a:chExt cx="1656" cy="376"/>
              </a:xfrm>
            </p:grpSpPr>
            <p:sp>
              <p:nvSpPr>
                <p:cNvPr id="15" name="Oval 3">
                  <a:extLst>
                    <a:ext uri="{FF2B5EF4-FFF2-40B4-BE49-F238E27FC236}">
                      <a16:creationId xmlns:a16="http://schemas.microsoft.com/office/drawing/2014/main" id="{0B6DF8EF-1242-4219-17F8-6B7EC036C5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40" y="2356"/>
                  <a:ext cx="752" cy="376"/>
                </a:xfrm>
                <a:prstGeom prst="ellipse">
                  <a:avLst/>
                </a:prstGeom>
                <a:solidFill>
                  <a:srgbClr val="CCFFCC"/>
                </a:solidFill>
                <a:ln w="381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</a:pPr>
                  <a:endParaRPr lang="en-US" sz="2000" dirty="0">
                    <a:solidFill>
                      <a:srgbClr val="0000FF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16" name="Oval 4">
                  <a:extLst>
                    <a:ext uri="{FF2B5EF4-FFF2-40B4-BE49-F238E27FC236}">
                      <a16:creationId xmlns:a16="http://schemas.microsoft.com/office/drawing/2014/main" id="{96518D16-E983-E5A2-648F-030829577B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36" y="2356"/>
                  <a:ext cx="752" cy="376"/>
                </a:xfrm>
                <a:prstGeom prst="ellipse">
                  <a:avLst/>
                </a:prstGeom>
                <a:solidFill>
                  <a:srgbClr val="CCFFCC"/>
                </a:solidFill>
                <a:ln w="381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</a:pPr>
                  <a:endParaRPr lang="en-US" sz="2000" dirty="0">
                    <a:solidFill>
                      <a:srgbClr val="0000FF"/>
                    </a:solidFill>
                    <a:latin typeface="Arial" pitchFamily="34" charset="0"/>
                  </a:endParaRPr>
                </a:p>
              </p:txBody>
            </p:sp>
          </p:grpSp>
          <p:sp>
            <p:nvSpPr>
              <p:cNvPr id="13" name="Line 55">
                <a:extLst>
                  <a:ext uri="{FF2B5EF4-FFF2-40B4-BE49-F238E27FC236}">
                    <a16:creationId xmlns:a16="http://schemas.microsoft.com/office/drawing/2014/main" id="{350820B6-B84F-1EA8-643C-5C4611F8BC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52900" y="2178050"/>
                <a:ext cx="501650" cy="0"/>
              </a:xfrm>
              <a:prstGeom prst="line">
                <a:avLst/>
              </a:prstGeom>
              <a:noFill/>
              <a:ln w="38100">
                <a:solidFill>
                  <a:schemeClr val="bg1">
                    <a:lumMod val="95000"/>
                  </a:schemeClr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4" name="Line 56">
                <a:extLst>
                  <a:ext uri="{FF2B5EF4-FFF2-40B4-BE49-F238E27FC236}">
                    <a16:creationId xmlns:a16="http://schemas.microsoft.com/office/drawing/2014/main" id="{B81610D1-AD83-9E6E-0046-B9CF3ADADD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13250" y="2330450"/>
                <a:ext cx="450850" cy="0"/>
              </a:xfrm>
              <a:prstGeom prst="line">
                <a:avLst/>
              </a:prstGeom>
              <a:noFill/>
              <a:ln w="38100">
                <a:solidFill>
                  <a:schemeClr val="bg1">
                    <a:lumMod val="95000"/>
                  </a:schemeClr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sp>
          <p:nvSpPr>
            <p:cNvPr id="10" name="Line 16">
              <a:extLst>
                <a:ext uri="{FF2B5EF4-FFF2-40B4-BE49-F238E27FC236}">
                  <a16:creationId xmlns:a16="http://schemas.microsoft.com/office/drawing/2014/main" id="{CA6A541E-4DFD-FD9A-B0EA-6FC6D3A802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78000" y="2532154"/>
              <a:ext cx="1618694" cy="1404845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" name="Line 17">
              <a:extLst>
                <a:ext uri="{FF2B5EF4-FFF2-40B4-BE49-F238E27FC236}">
                  <a16:creationId xmlns:a16="http://schemas.microsoft.com/office/drawing/2014/main" id="{2D638E50-AAB9-7494-E3B4-1F51E3CEB2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350228" y="2641600"/>
              <a:ext cx="352072" cy="132080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71682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7168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D39C3127-EEB4-41B0-99DA-BCBA48DDFF56}" type="slidenum">
              <a:rPr lang="en-US" smtClean="0"/>
              <a:pPr/>
              <a:t>68</a:t>
            </a:fld>
            <a:endParaRPr lang="en-US" dirty="0"/>
          </a:p>
        </p:txBody>
      </p:sp>
      <p:sp>
        <p:nvSpPr>
          <p:cNvPr id="716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Tournament Tree Barriers</a:t>
            </a:r>
          </a:p>
        </p:txBody>
      </p:sp>
      <p:grpSp>
        <p:nvGrpSpPr>
          <p:cNvPr id="71696" name="Group 20"/>
          <p:cNvGrpSpPr>
            <a:grpSpLocks/>
          </p:cNvGrpSpPr>
          <p:nvPr/>
        </p:nvGrpSpPr>
        <p:grpSpPr bwMode="auto">
          <a:xfrm>
            <a:off x="1447800" y="3281363"/>
            <a:ext cx="635000" cy="623887"/>
            <a:chOff x="3192" y="2352"/>
            <a:chExt cx="936" cy="920"/>
          </a:xfrm>
        </p:grpSpPr>
        <p:grpSp>
          <p:nvGrpSpPr>
            <p:cNvPr id="71782" name="Group 21"/>
            <p:cNvGrpSpPr>
              <a:grpSpLocks/>
            </p:cNvGrpSpPr>
            <p:nvPr/>
          </p:nvGrpSpPr>
          <p:grpSpPr bwMode="auto">
            <a:xfrm>
              <a:off x="3304" y="2352"/>
              <a:ext cx="824" cy="896"/>
              <a:chOff x="-176" y="2720"/>
              <a:chExt cx="824" cy="896"/>
            </a:xfrm>
          </p:grpSpPr>
          <p:sp>
            <p:nvSpPr>
              <p:cNvPr id="71796" name="AutoShape 22"/>
              <p:cNvSpPr>
                <a:spLocks noChangeArrowheads="1"/>
              </p:cNvSpPr>
              <p:nvPr/>
            </p:nvSpPr>
            <p:spPr bwMode="auto">
              <a:xfrm>
                <a:off x="400" y="3136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1797" name="AutoShape 23"/>
              <p:cNvSpPr>
                <a:spLocks noChangeArrowheads="1"/>
              </p:cNvSpPr>
              <p:nvPr/>
            </p:nvSpPr>
            <p:spPr bwMode="auto">
              <a:xfrm rot="2143461">
                <a:off x="520" y="3104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grpSp>
            <p:nvGrpSpPr>
              <p:cNvPr id="71798" name="Group 24"/>
              <p:cNvGrpSpPr>
                <a:grpSpLocks/>
              </p:cNvGrpSpPr>
              <p:nvPr/>
            </p:nvGrpSpPr>
            <p:grpSpPr bwMode="auto">
              <a:xfrm rot="-2902327">
                <a:off x="416" y="2888"/>
                <a:ext cx="240" cy="224"/>
                <a:chOff x="496" y="3200"/>
                <a:chExt cx="240" cy="224"/>
              </a:xfrm>
            </p:grpSpPr>
            <p:sp>
              <p:nvSpPr>
                <p:cNvPr id="71806" name="AutoShape 25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1807" name="AutoShape 26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1799" name="Group 27"/>
              <p:cNvGrpSpPr>
                <a:grpSpLocks/>
              </p:cNvGrpSpPr>
              <p:nvPr/>
            </p:nvGrpSpPr>
            <p:grpSpPr bwMode="auto">
              <a:xfrm rot="-4011983">
                <a:off x="280" y="2728"/>
                <a:ext cx="240" cy="224"/>
                <a:chOff x="496" y="3200"/>
                <a:chExt cx="240" cy="224"/>
              </a:xfrm>
            </p:grpSpPr>
            <p:sp>
              <p:nvSpPr>
                <p:cNvPr id="71804" name="AutoShape 28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1805" name="AutoShape 29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1800" name="Group 30"/>
              <p:cNvGrpSpPr>
                <a:grpSpLocks/>
              </p:cNvGrpSpPr>
              <p:nvPr/>
            </p:nvGrpSpPr>
            <p:grpSpPr bwMode="auto">
              <a:xfrm rot="2117542">
                <a:off x="280" y="3256"/>
                <a:ext cx="240" cy="224"/>
                <a:chOff x="496" y="3200"/>
                <a:chExt cx="240" cy="224"/>
              </a:xfrm>
            </p:grpSpPr>
            <p:sp>
              <p:nvSpPr>
                <p:cNvPr id="71802" name="AutoShape 31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1803" name="AutoShape 32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71801" name="Freeform 33"/>
              <p:cNvSpPr>
                <a:spLocks/>
              </p:cNvSpPr>
              <p:nvPr/>
            </p:nvSpPr>
            <p:spPr bwMode="auto">
              <a:xfrm>
                <a:off x="-176" y="3472"/>
                <a:ext cx="464" cy="144"/>
              </a:xfrm>
              <a:custGeom>
                <a:avLst/>
                <a:gdLst>
                  <a:gd name="T0" fmla="*/ 464 w 464"/>
                  <a:gd name="T1" fmla="*/ 0 h 216"/>
                  <a:gd name="T2" fmla="*/ 224 w 464"/>
                  <a:gd name="T3" fmla="*/ 1 h 216"/>
                  <a:gd name="T4" fmla="*/ 0 w 464"/>
                  <a:gd name="T5" fmla="*/ 4 h 216"/>
                  <a:gd name="T6" fmla="*/ 144 w 464"/>
                  <a:gd name="T7" fmla="*/ 6 h 216"/>
                  <a:gd name="T8" fmla="*/ 312 w 464"/>
                  <a:gd name="T9" fmla="*/ 3 h 216"/>
                  <a:gd name="T10" fmla="*/ 464 w 464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4"/>
                  <a:gd name="T19" fmla="*/ 0 h 216"/>
                  <a:gd name="T20" fmla="*/ 464 w 464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4" h="216">
                    <a:moveTo>
                      <a:pt x="464" y="0"/>
                    </a:moveTo>
                    <a:lnTo>
                      <a:pt x="224" y="32"/>
                    </a:lnTo>
                    <a:lnTo>
                      <a:pt x="0" y="144"/>
                    </a:lnTo>
                    <a:lnTo>
                      <a:pt x="144" y="216"/>
                    </a:lnTo>
                    <a:lnTo>
                      <a:pt x="312" y="96"/>
                    </a:lnTo>
                    <a:lnTo>
                      <a:pt x="464" y="0"/>
                    </a:lnTo>
                    <a:close/>
                  </a:path>
                </a:pathLst>
              </a:custGeom>
              <a:solidFill>
                <a:srgbClr val="33CC33"/>
              </a:solidFill>
              <a:ln w="38100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71783" name="Group 34"/>
            <p:cNvGrpSpPr>
              <a:grpSpLocks/>
            </p:cNvGrpSpPr>
            <p:nvPr/>
          </p:nvGrpSpPr>
          <p:grpSpPr bwMode="auto">
            <a:xfrm flipH="1">
              <a:off x="3192" y="2376"/>
              <a:ext cx="824" cy="896"/>
              <a:chOff x="-176" y="2720"/>
              <a:chExt cx="824" cy="896"/>
            </a:xfrm>
          </p:grpSpPr>
          <p:sp>
            <p:nvSpPr>
              <p:cNvPr id="71784" name="AutoShape 35"/>
              <p:cNvSpPr>
                <a:spLocks noChangeArrowheads="1"/>
              </p:cNvSpPr>
              <p:nvPr/>
            </p:nvSpPr>
            <p:spPr bwMode="auto">
              <a:xfrm>
                <a:off x="400" y="3136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1785" name="AutoShape 36"/>
              <p:cNvSpPr>
                <a:spLocks noChangeArrowheads="1"/>
              </p:cNvSpPr>
              <p:nvPr/>
            </p:nvSpPr>
            <p:spPr bwMode="auto">
              <a:xfrm rot="2143461">
                <a:off x="520" y="3104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grpSp>
            <p:nvGrpSpPr>
              <p:cNvPr id="71786" name="Group 37"/>
              <p:cNvGrpSpPr>
                <a:grpSpLocks/>
              </p:cNvGrpSpPr>
              <p:nvPr/>
            </p:nvGrpSpPr>
            <p:grpSpPr bwMode="auto">
              <a:xfrm rot="-2902327">
                <a:off x="416" y="2888"/>
                <a:ext cx="240" cy="224"/>
                <a:chOff x="496" y="3200"/>
                <a:chExt cx="240" cy="224"/>
              </a:xfrm>
            </p:grpSpPr>
            <p:sp>
              <p:nvSpPr>
                <p:cNvPr id="71794" name="AutoShape 38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1795" name="AutoShape 39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1787" name="Group 40"/>
              <p:cNvGrpSpPr>
                <a:grpSpLocks/>
              </p:cNvGrpSpPr>
              <p:nvPr/>
            </p:nvGrpSpPr>
            <p:grpSpPr bwMode="auto">
              <a:xfrm rot="-4011983">
                <a:off x="280" y="2728"/>
                <a:ext cx="240" cy="224"/>
                <a:chOff x="496" y="3200"/>
                <a:chExt cx="240" cy="224"/>
              </a:xfrm>
            </p:grpSpPr>
            <p:sp>
              <p:nvSpPr>
                <p:cNvPr id="71792" name="AutoShape 41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1793" name="AutoShape 42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1788" name="Group 43"/>
              <p:cNvGrpSpPr>
                <a:grpSpLocks/>
              </p:cNvGrpSpPr>
              <p:nvPr/>
            </p:nvGrpSpPr>
            <p:grpSpPr bwMode="auto">
              <a:xfrm rot="2117542">
                <a:off x="280" y="3256"/>
                <a:ext cx="240" cy="224"/>
                <a:chOff x="496" y="3200"/>
                <a:chExt cx="240" cy="224"/>
              </a:xfrm>
            </p:grpSpPr>
            <p:sp>
              <p:nvSpPr>
                <p:cNvPr id="71790" name="AutoShape 44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1791" name="AutoShape 45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71789" name="Freeform 46"/>
              <p:cNvSpPr>
                <a:spLocks/>
              </p:cNvSpPr>
              <p:nvPr/>
            </p:nvSpPr>
            <p:spPr bwMode="auto">
              <a:xfrm>
                <a:off x="-176" y="3472"/>
                <a:ext cx="464" cy="144"/>
              </a:xfrm>
              <a:custGeom>
                <a:avLst/>
                <a:gdLst>
                  <a:gd name="T0" fmla="*/ 464 w 464"/>
                  <a:gd name="T1" fmla="*/ 0 h 216"/>
                  <a:gd name="T2" fmla="*/ 224 w 464"/>
                  <a:gd name="T3" fmla="*/ 1 h 216"/>
                  <a:gd name="T4" fmla="*/ 0 w 464"/>
                  <a:gd name="T5" fmla="*/ 4 h 216"/>
                  <a:gd name="T6" fmla="*/ 144 w 464"/>
                  <a:gd name="T7" fmla="*/ 6 h 216"/>
                  <a:gd name="T8" fmla="*/ 312 w 464"/>
                  <a:gd name="T9" fmla="*/ 3 h 216"/>
                  <a:gd name="T10" fmla="*/ 464 w 464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4"/>
                  <a:gd name="T19" fmla="*/ 0 h 216"/>
                  <a:gd name="T20" fmla="*/ 464 w 464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4" h="216">
                    <a:moveTo>
                      <a:pt x="464" y="0"/>
                    </a:moveTo>
                    <a:lnTo>
                      <a:pt x="224" y="32"/>
                    </a:lnTo>
                    <a:lnTo>
                      <a:pt x="0" y="144"/>
                    </a:lnTo>
                    <a:lnTo>
                      <a:pt x="144" y="216"/>
                    </a:lnTo>
                    <a:lnTo>
                      <a:pt x="312" y="96"/>
                    </a:lnTo>
                    <a:lnTo>
                      <a:pt x="464" y="0"/>
                    </a:lnTo>
                    <a:close/>
                  </a:path>
                </a:pathLst>
              </a:custGeom>
              <a:solidFill>
                <a:srgbClr val="33CC33"/>
              </a:solidFill>
              <a:ln w="38100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</p:grpSp>
      <p:grpSp>
        <p:nvGrpSpPr>
          <p:cNvPr id="71697" name="Group 47"/>
          <p:cNvGrpSpPr>
            <a:grpSpLocks/>
          </p:cNvGrpSpPr>
          <p:nvPr/>
        </p:nvGrpSpPr>
        <p:grpSpPr bwMode="auto">
          <a:xfrm>
            <a:off x="5422900" y="3306763"/>
            <a:ext cx="635000" cy="623887"/>
            <a:chOff x="3192" y="2352"/>
            <a:chExt cx="936" cy="920"/>
          </a:xfrm>
        </p:grpSpPr>
        <p:grpSp>
          <p:nvGrpSpPr>
            <p:cNvPr id="71756" name="Group 48"/>
            <p:cNvGrpSpPr>
              <a:grpSpLocks/>
            </p:cNvGrpSpPr>
            <p:nvPr/>
          </p:nvGrpSpPr>
          <p:grpSpPr bwMode="auto">
            <a:xfrm>
              <a:off x="3304" y="2352"/>
              <a:ext cx="824" cy="896"/>
              <a:chOff x="-176" y="2720"/>
              <a:chExt cx="824" cy="896"/>
            </a:xfrm>
          </p:grpSpPr>
          <p:sp>
            <p:nvSpPr>
              <p:cNvPr id="71770" name="AutoShape 49"/>
              <p:cNvSpPr>
                <a:spLocks noChangeArrowheads="1"/>
              </p:cNvSpPr>
              <p:nvPr/>
            </p:nvSpPr>
            <p:spPr bwMode="auto">
              <a:xfrm>
                <a:off x="400" y="3136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1771" name="AutoShape 50"/>
              <p:cNvSpPr>
                <a:spLocks noChangeArrowheads="1"/>
              </p:cNvSpPr>
              <p:nvPr/>
            </p:nvSpPr>
            <p:spPr bwMode="auto">
              <a:xfrm rot="2143461">
                <a:off x="520" y="3104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grpSp>
            <p:nvGrpSpPr>
              <p:cNvPr id="71772" name="Group 51"/>
              <p:cNvGrpSpPr>
                <a:grpSpLocks/>
              </p:cNvGrpSpPr>
              <p:nvPr/>
            </p:nvGrpSpPr>
            <p:grpSpPr bwMode="auto">
              <a:xfrm rot="-2902327">
                <a:off x="416" y="2888"/>
                <a:ext cx="240" cy="224"/>
                <a:chOff x="496" y="3200"/>
                <a:chExt cx="240" cy="224"/>
              </a:xfrm>
            </p:grpSpPr>
            <p:sp>
              <p:nvSpPr>
                <p:cNvPr id="71780" name="AutoShape 52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1781" name="AutoShape 53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1773" name="Group 54"/>
              <p:cNvGrpSpPr>
                <a:grpSpLocks/>
              </p:cNvGrpSpPr>
              <p:nvPr/>
            </p:nvGrpSpPr>
            <p:grpSpPr bwMode="auto">
              <a:xfrm rot="-4011983">
                <a:off x="280" y="2728"/>
                <a:ext cx="240" cy="224"/>
                <a:chOff x="496" y="3200"/>
                <a:chExt cx="240" cy="224"/>
              </a:xfrm>
            </p:grpSpPr>
            <p:sp>
              <p:nvSpPr>
                <p:cNvPr id="71778" name="AutoShape 55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1779" name="AutoShape 56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1774" name="Group 57"/>
              <p:cNvGrpSpPr>
                <a:grpSpLocks/>
              </p:cNvGrpSpPr>
              <p:nvPr/>
            </p:nvGrpSpPr>
            <p:grpSpPr bwMode="auto">
              <a:xfrm rot="2117542">
                <a:off x="280" y="3256"/>
                <a:ext cx="240" cy="224"/>
                <a:chOff x="496" y="3200"/>
                <a:chExt cx="240" cy="224"/>
              </a:xfrm>
            </p:grpSpPr>
            <p:sp>
              <p:nvSpPr>
                <p:cNvPr id="71776" name="AutoShape 58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1777" name="AutoShape 59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71775" name="Freeform 60"/>
              <p:cNvSpPr>
                <a:spLocks/>
              </p:cNvSpPr>
              <p:nvPr/>
            </p:nvSpPr>
            <p:spPr bwMode="auto">
              <a:xfrm>
                <a:off x="-176" y="3472"/>
                <a:ext cx="464" cy="144"/>
              </a:xfrm>
              <a:custGeom>
                <a:avLst/>
                <a:gdLst>
                  <a:gd name="T0" fmla="*/ 464 w 464"/>
                  <a:gd name="T1" fmla="*/ 0 h 216"/>
                  <a:gd name="T2" fmla="*/ 224 w 464"/>
                  <a:gd name="T3" fmla="*/ 1 h 216"/>
                  <a:gd name="T4" fmla="*/ 0 w 464"/>
                  <a:gd name="T5" fmla="*/ 4 h 216"/>
                  <a:gd name="T6" fmla="*/ 144 w 464"/>
                  <a:gd name="T7" fmla="*/ 6 h 216"/>
                  <a:gd name="T8" fmla="*/ 312 w 464"/>
                  <a:gd name="T9" fmla="*/ 3 h 216"/>
                  <a:gd name="T10" fmla="*/ 464 w 464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4"/>
                  <a:gd name="T19" fmla="*/ 0 h 216"/>
                  <a:gd name="T20" fmla="*/ 464 w 464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4" h="216">
                    <a:moveTo>
                      <a:pt x="464" y="0"/>
                    </a:moveTo>
                    <a:lnTo>
                      <a:pt x="224" y="32"/>
                    </a:lnTo>
                    <a:lnTo>
                      <a:pt x="0" y="144"/>
                    </a:lnTo>
                    <a:lnTo>
                      <a:pt x="144" y="216"/>
                    </a:lnTo>
                    <a:lnTo>
                      <a:pt x="312" y="96"/>
                    </a:lnTo>
                    <a:lnTo>
                      <a:pt x="464" y="0"/>
                    </a:lnTo>
                    <a:close/>
                  </a:path>
                </a:pathLst>
              </a:custGeom>
              <a:solidFill>
                <a:srgbClr val="33CC33"/>
              </a:solidFill>
              <a:ln w="38100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71757" name="Group 61"/>
            <p:cNvGrpSpPr>
              <a:grpSpLocks/>
            </p:cNvGrpSpPr>
            <p:nvPr/>
          </p:nvGrpSpPr>
          <p:grpSpPr bwMode="auto">
            <a:xfrm flipH="1">
              <a:off x="3192" y="2376"/>
              <a:ext cx="824" cy="896"/>
              <a:chOff x="-176" y="2720"/>
              <a:chExt cx="824" cy="896"/>
            </a:xfrm>
          </p:grpSpPr>
          <p:sp>
            <p:nvSpPr>
              <p:cNvPr id="71758" name="AutoShape 62"/>
              <p:cNvSpPr>
                <a:spLocks noChangeArrowheads="1"/>
              </p:cNvSpPr>
              <p:nvPr/>
            </p:nvSpPr>
            <p:spPr bwMode="auto">
              <a:xfrm>
                <a:off x="400" y="3136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1759" name="AutoShape 63"/>
              <p:cNvSpPr>
                <a:spLocks noChangeArrowheads="1"/>
              </p:cNvSpPr>
              <p:nvPr/>
            </p:nvSpPr>
            <p:spPr bwMode="auto">
              <a:xfrm rot="2143461">
                <a:off x="520" y="3104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grpSp>
            <p:nvGrpSpPr>
              <p:cNvPr id="71760" name="Group 64"/>
              <p:cNvGrpSpPr>
                <a:grpSpLocks/>
              </p:cNvGrpSpPr>
              <p:nvPr/>
            </p:nvGrpSpPr>
            <p:grpSpPr bwMode="auto">
              <a:xfrm rot="-2902327">
                <a:off x="416" y="2888"/>
                <a:ext cx="240" cy="224"/>
                <a:chOff x="496" y="3200"/>
                <a:chExt cx="240" cy="224"/>
              </a:xfrm>
            </p:grpSpPr>
            <p:sp>
              <p:nvSpPr>
                <p:cNvPr id="71768" name="AutoShape 65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1769" name="AutoShape 66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1761" name="Group 67"/>
              <p:cNvGrpSpPr>
                <a:grpSpLocks/>
              </p:cNvGrpSpPr>
              <p:nvPr/>
            </p:nvGrpSpPr>
            <p:grpSpPr bwMode="auto">
              <a:xfrm rot="-4011983">
                <a:off x="280" y="2728"/>
                <a:ext cx="240" cy="224"/>
                <a:chOff x="496" y="3200"/>
                <a:chExt cx="240" cy="224"/>
              </a:xfrm>
            </p:grpSpPr>
            <p:sp>
              <p:nvSpPr>
                <p:cNvPr id="71766" name="AutoShape 68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1767" name="AutoShape 69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1762" name="Group 70"/>
              <p:cNvGrpSpPr>
                <a:grpSpLocks/>
              </p:cNvGrpSpPr>
              <p:nvPr/>
            </p:nvGrpSpPr>
            <p:grpSpPr bwMode="auto">
              <a:xfrm rot="2117542">
                <a:off x="280" y="3256"/>
                <a:ext cx="240" cy="224"/>
                <a:chOff x="496" y="3200"/>
                <a:chExt cx="240" cy="224"/>
              </a:xfrm>
            </p:grpSpPr>
            <p:sp>
              <p:nvSpPr>
                <p:cNvPr id="71764" name="AutoShape 71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1765" name="AutoShape 72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71763" name="Freeform 73"/>
              <p:cNvSpPr>
                <a:spLocks/>
              </p:cNvSpPr>
              <p:nvPr/>
            </p:nvSpPr>
            <p:spPr bwMode="auto">
              <a:xfrm>
                <a:off x="-176" y="3472"/>
                <a:ext cx="464" cy="144"/>
              </a:xfrm>
              <a:custGeom>
                <a:avLst/>
                <a:gdLst>
                  <a:gd name="T0" fmla="*/ 464 w 464"/>
                  <a:gd name="T1" fmla="*/ 0 h 216"/>
                  <a:gd name="T2" fmla="*/ 224 w 464"/>
                  <a:gd name="T3" fmla="*/ 1 h 216"/>
                  <a:gd name="T4" fmla="*/ 0 w 464"/>
                  <a:gd name="T5" fmla="*/ 4 h 216"/>
                  <a:gd name="T6" fmla="*/ 144 w 464"/>
                  <a:gd name="T7" fmla="*/ 6 h 216"/>
                  <a:gd name="T8" fmla="*/ 312 w 464"/>
                  <a:gd name="T9" fmla="*/ 3 h 216"/>
                  <a:gd name="T10" fmla="*/ 464 w 464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4"/>
                  <a:gd name="T19" fmla="*/ 0 h 216"/>
                  <a:gd name="T20" fmla="*/ 464 w 464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4" h="216">
                    <a:moveTo>
                      <a:pt x="464" y="0"/>
                    </a:moveTo>
                    <a:lnTo>
                      <a:pt x="224" y="32"/>
                    </a:lnTo>
                    <a:lnTo>
                      <a:pt x="0" y="144"/>
                    </a:lnTo>
                    <a:lnTo>
                      <a:pt x="144" y="216"/>
                    </a:lnTo>
                    <a:lnTo>
                      <a:pt x="312" y="96"/>
                    </a:lnTo>
                    <a:lnTo>
                      <a:pt x="464" y="0"/>
                    </a:lnTo>
                    <a:close/>
                  </a:path>
                </a:pathLst>
              </a:custGeom>
              <a:solidFill>
                <a:srgbClr val="33CC33"/>
              </a:solidFill>
              <a:ln w="38100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</p:grpSp>
      <p:grpSp>
        <p:nvGrpSpPr>
          <p:cNvPr id="71698" name="Group 74"/>
          <p:cNvGrpSpPr>
            <a:grpSpLocks/>
          </p:cNvGrpSpPr>
          <p:nvPr/>
        </p:nvGrpSpPr>
        <p:grpSpPr bwMode="auto">
          <a:xfrm>
            <a:off x="3454400" y="1566863"/>
            <a:ext cx="635000" cy="623887"/>
            <a:chOff x="3192" y="2352"/>
            <a:chExt cx="936" cy="920"/>
          </a:xfrm>
        </p:grpSpPr>
        <p:grpSp>
          <p:nvGrpSpPr>
            <p:cNvPr id="71730" name="Group 75"/>
            <p:cNvGrpSpPr>
              <a:grpSpLocks/>
            </p:cNvGrpSpPr>
            <p:nvPr/>
          </p:nvGrpSpPr>
          <p:grpSpPr bwMode="auto">
            <a:xfrm>
              <a:off x="3304" y="2352"/>
              <a:ext cx="824" cy="896"/>
              <a:chOff x="-176" y="2720"/>
              <a:chExt cx="824" cy="896"/>
            </a:xfrm>
          </p:grpSpPr>
          <p:sp>
            <p:nvSpPr>
              <p:cNvPr id="71744" name="AutoShape 76"/>
              <p:cNvSpPr>
                <a:spLocks noChangeArrowheads="1"/>
              </p:cNvSpPr>
              <p:nvPr/>
            </p:nvSpPr>
            <p:spPr bwMode="auto">
              <a:xfrm>
                <a:off x="400" y="3136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1745" name="AutoShape 77"/>
              <p:cNvSpPr>
                <a:spLocks noChangeArrowheads="1"/>
              </p:cNvSpPr>
              <p:nvPr/>
            </p:nvSpPr>
            <p:spPr bwMode="auto">
              <a:xfrm rot="2143461">
                <a:off x="520" y="3104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grpSp>
            <p:nvGrpSpPr>
              <p:cNvPr id="71746" name="Group 78"/>
              <p:cNvGrpSpPr>
                <a:grpSpLocks/>
              </p:cNvGrpSpPr>
              <p:nvPr/>
            </p:nvGrpSpPr>
            <p:grpSpPr bwMode="auto">
              <a:xfrm rot="-2902327">
                <a:off x="416" y="2888"/>
                <a:ext cx="240" cy="224"/>
                <a:chOff x="496" y="3200"/>
                <a:chExt cx="240" cy="224"/>
              </a:xfrm>
            </p:grpSpPr>
            <p:sp>
              <p:nvSpPr>
                <p:cNvPr id="71754" name="AutoShape 79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1755" name="AutoShape 80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1747" name="Group 81"/>
              <p:cNvGrpSpPr>
                <a:grpSpLocks/>
              </p:cNvGrpSpPr>
              <p:nvPr/>
            </p:nvGrpSpPr>
            <p:grpSpPr bwMode="auto">
              <a:xfrm rot="-4011983">
                <a:off x="280" y="2728"/>
                <a:ext cx="240" cy="224"/>
                <a:chOff x="496" y="3200"/>
                <a:chExt cx="240" cy="224"/>
              </a:xfrm>
            </p:grpSpPr>
            <p:sp>
              <p:nvSpPr>
                <p:cNvPr id="71752" name="AutoShape 82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1753" name="AutoShape 83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1748" name="Group 84"/>
              <p:cNvGrpSpPr>
                <a:grpSpLocks/>
              </p:cNvGrpSpPr>
              <p:nvPr/>
            </p:nvGrpSpPr>
            <p:grpSpPr bwMode="auto">
              <a:xfrm rot="2117542">
                <a:off x="280" y="3256"/>
                <a:ext cx="240" cy="224"/>
                <a:chOff x="496" y="3200"/>
                <a:chExt cx="240" cy="224"/>
              </a:xfrm>
            </p:grpSpPr>
            <p:sp>
              <p:nvSpPr>
                <p:cNvPr id="71750" name="AutoShape 85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1751" name="AutoShape 86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71749" name="Freeform 87"/>
              <p:cNvSpPr>
                <a:spLocks/>
              </p:cNvSpPr>
              <p:nvPr/>
            </p:nvSpPr>
            <p:spPr bwMode="auto">
              <a:xfrm>
                <a:off x="-176" y="3472"/>
                <a:ext cx="464" cy="144"/>
              </a:xfrm>
              <a:custGeom>
                <a:avLst/>
                <a:gdLst>
                  <a:gd name="T0" fmla="*/ 464 w 464"/>
                  <a:gd name="T1" fmla="*/ 0 h 216"/>
                  <a:gd name="T2" fmla="*/ 224 w 464"/>
                  <a:gd name="T3" fmla="*/ 1 h 216"/>
                  <a:gd name="T4" fmla="*/ 0 w 464"/>
                  <a:gd name="T5" fmla="*/ 4 h 216"/>
                  <a:gd name="T6" fmla="*/ 144 w 464"/>
                  <a:gd name="T7" fmla="*/ 6 h 216"/>
                  <a:gd name="T8" fmla="*/ 312 w 464"/>
                  <a:gd name="T9" fmla="*/ 3 h 216"/>
                  <a:gd name="T10" fmla="*/ 464 w 464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4"/>
                  <a:gd name="T19" fmla="*/ 0 h 216"/>
                  <a:gd name="T20" fmla="*/ 464 w 464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4" h="216">
                    <a:moveTo>
                      <a:pt x="464" y="0"/>
                    </a:moveTo>
                    <a:lnTo>
                      <a:pt x="224" y="32"/>
                    </a:lnTo>
                    <a:lnTo>
                      <a:pt x="0" y="144"/>
                    </a:lnTo>
                    <a:lnTo>
                      <a:pt x="144" y="216"/>
                    </a:lnTo>
                    <a:lnTo>
                      <a:pt x="312" y="96"/>
                    </a:lnTo>
                    <a:lnTo>
                      <a:pt x="464" y="0"/>
                    </a:lnTo>
                    <a:close/>
                  </a:path>
                </a:pathLst>
              </a:custGeom>
              <a:solidFill>
                <a:srgbClr val="33CC33"/>
              </a:solidFill>
              <a:ln w="38100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71731" name="Group 88"/>
            <p:cNvGrpSpPr>
              <a:grpSpLocks/>
            </p:cNvGrpSpPr>
            <p:nvPr/>
          </p:nvGrpSpPr>
          <p:grpSpPr bwMode="auto">
            <a:xfrm flipH="1">
              <a:off x="3192" y="2376"/>
              <a:ext cx="824" cy="896"/>
              <a:chOff x="-176" y="2720"/>
              <a:chExt cx="824" cy="896"/>
            </a:xfrm>
          </p:grpSpPr>
          <p:sp>
            <p:nvSpPr>
              <p:cNvPr id="71732" name="AutoShape 89"/>
              <p:cNvSpPr>
                <a:spLocks noChangeArrowheads="1"/>
              </p:cNvSpPr>
              <p:nvPr/>
            </p:nvSpPr>
            <p:spPr bwMode="auto">
              <a:xfrm>
                <a:off x="400" y="3136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1733" name="AutoShape 90"/>
              <p:cNvSpPr>
                <a:spLocks noChangeArrowheads="1"/>
              </p:cNvSpPr>
              <p:nvPr/>
            </p:nvSpPr>
            <p:spPr bwMode="auto">
              <a:xfrm rot="2143461">
                <a:off x="520" y="3104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grpSp>
            <p:nvGrpSpPr>
              <p:cNvPr id="71734" name="Group 91"/>
              <p:cNvGrpSpPr>
                <a:grpSpLocks/>
              </p:cNvGrpSpPr>
              <p:nvPr/>
            </p:nvGrpSpPr>
            <p:grpSpPr bwMode="auto">
              <a:xfrm rot="-2902327">
                <a:off x="416" y="2888"/>
                <a:ext cx="240" cy="224"/>
                <a:chOff x="496" y="3200"/>
                <a:chExt cx="240" cy="224"/>
              </a:xfrm>
            </p:grpSpPr>
            <p:sp>
              <p:nvSpPr>
                <p:cNvPr id="71742" name="AutoShape 92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1743" name="AutoShape 93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1735" name="Group 94"/>
              <p:cNvGrpSpPr>
                <a:grpSpLocks/>
              </p:cNvGrpSpPr>
              <p:nvPr/>
            </p:nvGrpSpPr>
            <p:grpSpPr bwMode="auto">
              <a:xfrm rot="-4011983">
                <a:off x="280" y="2728"/>
                <a:ext cx="240" cy="224"/>
                <a:chOff x="496" y="3200"/>
                <a:chExt cx="240" cy="224"/>
              </a:xfrm>
            </p:grpSpPr>
            <p:sp>
              <p:nvSpPr>
                <p:cNvPr id="71740" name="AutoShape 95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1741" name="AutoShape 96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1736" name="Group 97"/>
              <p:cNvGrpSpPr>
                <a:grpSpLocks/>
              </p:cNvGrpSpPr>
              <p:nvPr/>
            </p:nvGrpSpPr>
            <p:grpSpPr bwMode="auto">
              <a:xfrm rot="2117542">
                <a:off x="280" y="3256"/>
                <a:ext cx="240" cy="224"/>
                <a:chOff x="496" y="3200"/>
                <a:chExt cx="240" cy="224"/>
              </a:xfrm>
            </p:grpSpPr>
            <p:sp>
              <p:nvSpPr>
                <p:cNvPr id="71738" name="AutoShape 98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1739" name="AutoShape 99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71737" name="Freeform 100"/>
              <p:cNvSpPr>
                <a:spLocks/>
              </p:cNvSpPr>
              <p:nvPr/>
            </p:nvSpPr>
            <p:spPr bwMode="auto">
              <a:xfrm>
                <a:off x="-176" y="3472"/>
                <a:ext cx="464" cy="144"/>
              </a:xfrm>
              <a:custGeom>
                <a:avLst/>
                <a:gdLst>
                  <a:gd name="T0" fmla="*/ 464 w 464"/>
                  <a:gd name="T1" fmla="*/ 0 h 216"/>
                  <a:gd name="T2" fmla="*/ 224 w 464"/>
                  <a:gd name="T3" fmla="*/ 1 h 216"/>
                  <a:gd name="T4" fmla="*/ 0 w 464"/>
                  <a:gd name="T5" fmla="*/ 4 h 216"/>
                  <a:gd name="T6" fmla="*/ 144 w 464"/>
                  <a:gd name="T7" fmla="*/ 6 h 216"/>
                  <a:gd name="T8" fmla="*/ 312 w 464"/>
                  <a:gd name="T9" fmla="*/ 3 h 216"/>
                  <a:gd name="T10" fmla="*/ 464 w 464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4"/>
                  <a:gd name="T19" fmla="*/ 0 h 216"/>
                  <a:gd name="T20" fmla="*/ 464 w 464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4" h="216">
                    <a:moveTo>
                      <a:pt x="464" y="0"/>
                    </a:moveTo>
                    <a:lnTo>
                      <a:pt x="224" y="32"/>
                    </a:lnTo>
                    <a:lnTo>
                      <a:pt x="0" y="144"/>
                    </a:lnTo>
                    <a:lnTo>
                      <a:pt x="144" y="216"/>
                    </a:lnTo>
                    <a:lnTo>
                      <a:pt x="312" y="96"/>
                    </a:lnTo>
                    <a:lnTo>
                      <a:pt x="464" y="0"/>
                    </a:lnTo>
                    <a:close/>
                  </a:path>
                </a:pathLst>
              </a:custGeom>
              <a:solidFill>
                <a:srgbClr val="33CC33"/>
              </a:solidFill>
              <a:ln w="38100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</p:grpSp>
      <p:grpSp>
        <p:nvGrpSpPr>
          <p:cNvPr id="71680" name="Group 127"/>
          <p:cNvGrpSpPr>
            <a:grpSpLocks/>
          </p:cNvGrpSpPr>
          <p:nvPr/>
        </p:nvGrpSpPr>
        <p:grpSpPr bwMode="auto">
          <a:xfrm>
            <a:off x="5197475" y="3276600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1726" name="Rectangle 128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1727" name="Rectangle 129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1728" name="Line 130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1729" name="Rectangle 131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71681" name="Group 132"/>
          <p:cNvGrpSpPr>
            <a:grpSpLocks/>
          </p:cNvGrpSpPr>
          <p:nvPr/>
        </p:nvGrpSpPr>
        <p:grpSpPr bwMode="auto">
          <a:xfrm>
            <a:off x="6645275" y="3213100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1722" name="Rectangle 133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1723" name="Rectangle 134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solidFill>
                  <a:srgbClr val="0000FF"/>
                </a:solidFill>
                <a:latin typeface="Arial" pitchFamily="34" charset="0"/>
              </a:endParaRPr>
            </a:p>
          </p:txBody>
        </p:sp>
        <p:sp>
          <p:nvSpPr>
            <p:cNvPr id="71724" name="Line 135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1725" name="Rectangle 136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2" name="Group 137"/>
          <p:cNvGrpSpPr>
            <a:grpSpLocks/>
          </p:cNvGrpSpPr>
          <p:nvPr/>
        </p:nvGrpSpPr>
        <p:grpSpPr bwMode="auto">
          <a:xfrm>
            <a:off x="4689475" y="1485900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1718" name="Rectangle 138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1719" name="Rectangle 139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1720" name="Line 140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1721" name="Rectangle 141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3" name="Group 142"/>
          <p:cNvGrpSpPr>
            <a:grpSpLocks/>
          </p:cNvGrpSpPr>
          <p:nvPr/>
        </p:nvGrpSpPr>
        <p:grpSpPr bwMode="auto">
          <a:xfrm>
            <a:off x="3190875" y="1447800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1714" name="Rectangle 143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1715" name="Rectangle 144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1716" name="Line 145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1717" name="Rectangle 146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4" name="Group 147"/>
          <p:cNvGrpSpPr>
            <a:grpSpLocks/>
          </p:cNvGrpSpPr>
          <p:nvPr/>
        </p:nvGrpSpPr>
        <p:grpSpPr bwMode="auto">
          <a:xfrm>
            <a:off x="2606675" y="3263900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1710" name="Rectangle 148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1711" name="Rectangle 149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1712" name="Line 150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1713" name="Rectangle 151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5" name="Group 152"/>
          <p:cNvGrpSpPr>
            <a:grpSpLocks/>
          </p:cNvGrpSpPr>
          <p:nvPr/>
        </p:nvGrpSpPr>
        <p:grpSpPr bwMode="auto">
          <a:xfrm>
            <a:off x="1184275" y="3200400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1706" name="Rectangle 153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1707" name="Rectangle 154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1708" name="Line 155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1709" name="Rectangle 156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1053853" name="Text Box 157"/>
          <p:cNvSpPr txBox="1">
            <a:spLocks noChangeArrowheads="1"/>
          </p:cNvSpPr>
          <p:nvPr/>
        </p:nvSpPr>
        <p:spPr bwMode="auto">
          <a:xfrm>
            <a:off x="3060700" y="4876800"/>
            <a:ext cx="2151063" cy="457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All flags blue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1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8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0538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432AF53-3FCD-07E9-8A35-834C1C8E05B3}"/>
              </a:ext>
            </a:extLst>
          </p:cNvPr>
          <p:cNvGrpSpPr/>
          <p:nvPr/>
        </p:nvGrpSpPr>
        <p:grpSpPr>
          <a:xfrm>
            <a:off x="1168400" y="1962150"/>
            <a:ext cx="6629400" cy="2400300"/>
            <a:chOff x="1168400" y="1962150"/>
            <a:chExt cx="6629400" cy="240030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D52FC36-E57F-014A-C4D8-C33A1183142D}"/>
                </a:ext>
              </a:extLst>
            </p:cNvPr>
            <p:cNvGrpSpPr/>
            <p:nvPr/>
          </p:nvGrpSpPr>
          <p:grpSpPr>
            <a:xfrm>
              <a:off x="1168400" y="3765550"/>
              <a:ext cx="2628900" cy="596900"/>
              <a:chOff x="1168400" y="3765550"/>
              <a:chExt cx="2628900" cy="596900"/>
            </a:xfrm>
          </p:grpSpPr>
          <p:grpSp>
            <p:nvGrpSpPr>
              <p:cNvPr id="20" name="Group 46">
                <a:extLst>
                  <a:ext uri="{FF2B5EF4-FFF2-40B4-BE49-F238E27FC236}">
                    <a16:creationId xmlns:a16="http://schemas.microsoft.com/office/drawing/2014/main" id="{A27C3260-105A-A905-7B4E-08F42151FD2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68400" y="3765550"/>
                <a:ext cx="2628900" cy="596900"/>
                <a:chOff x="736" y="2356"/>
                <a:chExt cx="1656" cy="376"/>
              </a:xfrm>
            </p:grpSpPr>
            <p:sp>
              <p:nvSpPr>
                <p:cNvPr id="23" name="Oval 47">
                  <a:extLst>
                    <a:ext uri="{FF2B5EF4-FFF2-40B4-BE49-F238E27FC236}">
                      <a16:creationId xmlns:a16="http://schemas.microsoft.com/office/drawing/2014/main" id="{8CDF967C-987D-71D7-BA38-6F2A62ADC3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40" y="2356"/>
                  <a:ext cx="752" cy="376"/>
                </a:xfrm>
                <a:prstGeom prst="ellipse">
                  <a:avLst/>
                </a:prstGeom>
                <a:solidFill>
                  <a:srgbClr val="CCFFCC"/>
                </a:solidFill>
                <a:ln w="381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</a:pPr>
                  <a:endParaRPr lang="en-US" sz="2000" dirty="0">
                    <a:solidFill>
                      <a:srgbClr val="0000FF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24" name="Oval 48">
                  <a:extLst>
                    <a:ext uri="{FF2B5EF4-FFF2-40B4-BE49-F238E27FC236}">
                      <a16:creationId xmlns:a16="http://schemas.microsoft.com/office/drawing/2014/main" id="{6919882C-E011-6B83-14FB-7E642A08A4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36" y="2356"/>
                  <a:ext cx="752" cy="376"/>
                </a:xfrm>
                <a:prstGeom prst="ellipse">
                  <a:avLst/>
                </a:prstGeom>
                <a:solidFill>
                  <a:srgbClr val="CCFFCC"/>
                </a:solidFill>
                <a:ln w="381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</a:pPr>
                  <a:endParaRPr lang="en-US" sz="2000" dirty="0">
                    <a:solidFill>
                      <a:srgbClr val="0000FF"/>
                    </a:solidFill>
                    <a:latin typeface="Arial" pitchFamily="34" charset="0"/>
                  </a:endParaRPr>
                </a:p>
              </p:txBody>
            </p:sp>
          </p:grpSp>
          <p:sp>
            <p:nvSpPr>
              <p:cNvPr id="21" name="Line 49">
                <a:extLst>
                  <a:ext uri="{FF2B5EF4-FFF2-40B4-BE49-F238E27FC236}">
                    <a16:creationId xmlns:a16="http://schemas.microsoft.com/office/drawing/2014/main" id="{76A5B37E-88F8-192C-C275-E4D39433D4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108200" y="3943524"/>
                <a:ext cx="466028" cy="25226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2" name="Line 51">
                <a:extLst>
                  <a:ext uri="{FF2B5EF4-FFF2-40B4-BE49-F238E27FC236}">
                    <a16:creationId xmlns:a16="http://schemas.microsoft.com/office/drawing/2014/main" id="{55CB29CF-7FAE-80A8-5852-3454013F1D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62200" y="4121150"/>
                <a:ext cx="457200" cy="0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288F5E9-A274-6AB1-D2FD-50B9614E3021}"/>
                </a:ext>
              </a:extLst>
            </p:cNvPr>
            <p:cNvGrpSpPr/>
            <p:nvPr/>
          </p:nvGrpSpPr>
          <p:grpSpPr>
            <a:xfrm>
              <a:off x="5168900" y="3765550"/>
              <a:ext cx="2628900" cy="596900"/>
              <a:chOff x="5168900" y="3765550"/>
              <a:chExt cx="2628900" cy="596900"/>
            </a:xfrm>
          </p:grpSpPr>
          <p:grpSp>
            <p:nvGrpSpPr>
              <p:cNvPr id="15" name="Group 37">
                <a:extLst>
                  <a:ext uri="{FF2B5EF4-FFF2-40B4-BE49-F238E27FC236}">
                    <a16:creationId xmlns:a16="http://schemas.microsoft.com/office/drawing/2014/main" id="{1EE33E16-6D43-2EED-8671-01E20A49811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168900" y="3765550"/>
                <a:ext cx="2628900" cy="596900"/>
                <a:chOff x="736" y="2356"/>
                <a:chExt cx="1656" cy="376"/>
              </a:xfrm>
            </p:grpSpPr>
            <p:sp>
              <p:nvSpPr>
                <p:cNvPr id="18" name="Oval 38">
                  <a:extLst>
                    <a:ext uri="{FF2B5EF4-FFF2-40B4-BE49-F238E27FC236}">
                      <a16:creationId xmlns:a16="http://schemas.microsoft.com/office/drawing/2014/main" id="{AC867DBD-CEEF-6CAB-F7C1-761FB982DA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40" y="2356"/>
                  <a:ext cx="752" cy="376"/>
                </a:xfrm>
                <a:prstGeom prst="ellipse">
                  <a:avLst/>
                </a:prstGeom>
                <a:solidFill>
                  <a:srgbClr val="CCFFCC"/>
                </a:solidFill>
                <a:ln w="381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</a:pPr>
                  <a:endParaRPr lang="en-US" sz="2000" dirty="0">
                    <a:solidFill>
                      <a:srgbClr val="0000FF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19" name="Oval 39">
                  <a:extLst>
                    <a:ext uri="{FF2B5EF4-FFF2-40B4-BE49-F238E27FC236}">
                      <a16:creationId xmlns:a16="http://schemas.microsoft.com/office/drawing/2014/main" id="{26A83CE5-1463-DC93-BA6A-83C3958478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36" y="2356"/>
                  <a:ext cx="752" cy="376"/>
                </a:xfrm>
                <a:prstGeom prst="ellipse">
                  <a:avLst/>
                </a:prstGeom>
                <a:solidFill>
                  <a:srgbClr val="CCFFCC"/>
                </a:solidFill>
                <a:ln w="381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</a:pPr>
                  <a:endParaRPr lang="en-US" sz="2000" dirty="0">
                    <a:solidFill>
                      <a:srgbClr val="0000FF"/>
                    </a:solidFill>
                    <a:latin typeface="Arial" pitchFamily="34" charset="0"/>
                  </a:endParaRPr>
                </a:p>
              </p:txBody>
            </p:sp>
          </p:grpSp>
          <p:sp>
            <p:nvSpPr>
              <p:cNvPr id="16" name="Line 50">
                <a:extLst>
                  <a:ext uri="{FF2B5EF4-FFF2-40B4-BE49-F238E27FC236}">
                    <a16:creationId xmlns:a16="http://schemas.microsoft.com/office/drawing/2014/main" id="{91031096-482E-FC24-B7B8-2F479C349E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34100" y="3968750"/>
                <a:ext cx="469900" cy="0"/>
              </a:xfrm>
              <a:prstGeom prst="line">
                <a:avLst/>
              </a:prstGeom>
              <a:noFill/>
              <a:ln w="38100">
                <a:solidFill>
                  <a:schemeClr val="bg1">
                    <a:lumMod val="95000"/>
                  </a:schemeClr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7" name="Line 52">
                <a:extLst>
                  <a:ext uri="{FF2B5EF4-FFF2-40B4-BE49-F238E27FC236}">
                    <a16:creationId xmlns:a16="http://schemas.microsoft.com/office/drawing/2014/main" id="{2A1447F4-5CC3-40B1-D2DA-AD8D8EFC91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362700" y="4121150"/>
                <a:ext cx="482600" cy="0"/>
              </a:xfrm>
              <a:prstGeom prst="line">
                <a:avLst/>
              </a:prstGeom>
              <a:noFill/>
              <a:ln w="38100">
                <a:solidFill>
                  <a:schemeClr val="bg1">
                    <a:lumMod val="95000"/>
                  </a:schemeClr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0702B60-FE37-1825-837B-5F31C3743715}"/>
                </a:ext>
              </a:extLst>
            </p:cNvPr>
            <p:cNvGrpSpPr/>
            <p:nvPr/>
          </p:nvGrpSpPr>
          <p:grpSpPr>
            <a:xfrm>
              <a:off x="3219450" y="1962150"/>
              <a:ext cx="2628900" cy="596900"/>
              <a:chOff x="3219450" y="1962150"/>
              <a:chExt cx="2628900" cy="596900"/>
            </a:xfrm>
          </p:grpSpPr>
          <p:grpSp>
            <p:nvGrpSpPr>
              <p:cNvPr id="10" name="Group 2">
                <a:extLst>
                  <a:ext uri="{FF2B5EF4-FFF2-40B4-BE49-F238E27FC236}">
                    <a16:creationId xmlns:a16="http://schemas.microsoft.com/office/drawing/2014/main" id="{A498AB47-A550-ABBC-0E7A-AE6F018CA63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19450" y="1962150"/>
                <a:ext cx="2628900" cy="596900"/>
                <a:chOff x="736" y="2356"/>
                <a:chExt cx="1656" cy="376"/>
              </a:xfrm>
            </p:grpSpPr>
            <p:sp>
              <p:nvSpPr>
                <p:cNvPr id="13" name="Oval 3">
                  <a:extLst>
                    <a:ext uri="{FF2B5EF4-FFF2-40B4-BE49-F238E27FC236}">
                      <a16:creationId xmlns:a16="http://schemas.microsoft.com/office/drawing/2014/main" id="{6323AF73-DC2F-E453-7FAA-9245BA4CD6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40" y="2356"/>
                  <a:ext cx="752" cy="376"/>
                </a:xfrm>
                <a:prstGeom prst="ellipse">
                  <a:avLst/>
                </a:prstGeom>
                <a:solidFill>
                  <a:srgbClr val="CCFFCC"/>
                </a:solidFill>
                <a:ln w="381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</a:pPr>
                  <a:endParaRPr lang="en-US" sz="2000" dirty="0">
                    <a:solidFill>
                      <a:srgbClr val="0000FF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14" name="Oval 4">
                  <a:extLst>
                    <a:ext uri="{FF2B5EF4-FFF2-40B4-BE49-F238E27FC236}">
                      <a16:creationId xmlns:a16="http://schemas.microsoft.com/office/drawing/2014/main" id="{3A05D7CA-7DB7-ABA2-55BB-5034BDC7C9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36" y="2356"/>
                  <a:ext cx="752" cy="376"/>
                </a:xfrm>
                <a:prstGeom prst="ellipse">
                  <a:avLst/>
                </a:prstGeom>
                <a:solidFill>
                  <a:srgbClr val="CCFFCC"/>
                </a:solidFill>
                <a:ln w="381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</a:pPr>
                  <a:endParaRPr lang="en-US" sz="2000" dirty="0">
                    <a:solidFill>
                      <a:srgbClr val="0000FF"/>
                    </a:solidFill>
                    <a:latin typeface="Arial" pitchFamily="34" charset="0"/>
                  </a:endParaRPr>
                </a:p>
              </p:txBody>
            </p:sp>
          </p:grpSp>
          <p:sp>
            <p:nvSpPr>
              <p:cNvPr id="11" name="Line 55">
                <a:extLst>
                  <a:ext uri="{FF2B5EF4-FFF2-40B4-BE49-F238E27FC236}">
                    <a16:creationId xmlns:a16="http://schemas.microsoft.com/office/drawing/2014/main" id="{55C87E60-F3DE-A68A-B2BB-D0169D74B6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52900" y="2178050"/>
                <a:ext cx="501650" cy="0"/>
              </a:xfrm>
              <a:prstGeom prst="line">
                <a:avLst/>
              </a:prstGeom>
              <a:noFill/>
              <a:ln w="38100">
                <a:solidFill>
                  <a:schemeClr val="bg1">
                    <a:lumMod val="95000"/>
                  </a:schemeClr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2" name="Line 56">
                <a:extLst>
                  <a:ext uri="{FF2B5EF4-FFF2-40B4-BE49-F238E27FC236}">
                    <a16:creationId xmlns:a16="http://schemas.microsoft.com/office/drawing/2014/main" id="{7FA56C86-7CFA-C317-7A7A-0F4F4A06C0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13250" y="2330450"/>
                <a:ext cx="450850" cy="0"/>
              </a:xfrm>
              <a:prstGeom prst="line">
                <a:avLst/>
              </a:prstGeom>
              <a:noFill/>
              <a:ln w="38100">
                <a:solidFill>
                  <a:schemeClr val="bg1">
                    <a:lumMod val="95000"/>
                  </a:schemeClr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sp>
          <p:nvSpPr>
            <p:cNvPr id="8" name="Line 16">
              <a:extLst>
                <a:ext uri="{FF2B5EF4-FFF2-40B4-BE49-F238E27FC236}">
                  <a16:creationId xmlns:a16="http://schemas.microsoft.com/office/drawing/2014/main" id="{9138E9C4-9329-DC92-35A9-2AD26CDB98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78000" y="2532154"/>
              <a:ext cx="1618694" cy="1404845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9" name="Line 17">
              <a:extLst>
                <a:ext uri="{FF2B5EF4-FFF2-40B4-BE49-F238E27FC236}">
                  <a16:creationId xmlns:a16="http://schemas.microsoft.com/office/drawing/2014/main" id="{C0DACCAF-1DC8-8B86-B518-988137DEF17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350228" y="2641600"/>
              <a:ext cx="352072" cy="132080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72706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7270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A03F10FC-50C7-4060-8115-4D006F028AC0}" type="slidenum">
              <a:rPr lang="en-US" smtClean="0"/>
              <a:pPr/>
              <a:t>69</a:t>
            </a:fld>
            <a:endParaRPr lang="en-US" dirty="0"/>
          </a:p>
        </p:txBody>
      </p:sp>
      <p:grpSp>
        <p:nvGrpSpPr>
          <p:cNvPr id="72709" name="Group 20"/>
          <p:cNvGrpSpPr>
            <a:grpSpLocks/>
          </p:cNvGrpSpPr>
          <p:nvPr/>
        </p:nvGrpSpPr>
        <p:grpSpPr bwMode="auto">
          <a:xfrm>
            <a:off x="1447800" y="3281363"/>
            <a:ext cx="635000" cy="623887"/>
            <a:chOff x="3192" y="2352"/>
            <a:chExt cx="936" cy="920"/>
          </a:xfrm>
        </p:grpSpPr>
        <p:grpSp>
          <p:nvGrpSpPr>
            <p:cNvPr id="72826" name="Group 21"/>
            <p:cNvGrpSpPr>
              <a:grpSpLocks/>
            </p:cNvGrpSpPr>
            <p:nvPr/>
          </p:nvGrpSpPr>
          <p:grpSpPr bwMode="auto">
            <a:xfrm>
              <a:off x="3304" y="2352"/>
              <a:ext cx="824" cy="896"/>
              <a:chOff x="-176" y="2720"/>
              <a:chExt cx="824" cy="896"/>
            </a:xfrm>
          </p:grpSpPr>
          <p:sp>
            <p:nvSpPr>
              <p:cNvPr id="72840" name="AutoShape 22"/>
              <p:cNvSpPr>
                <a:spLocks noChangeArrowheads="1"/>
              </p:cNvSpPr>
              <p:nvPr/>
            </p:nvSpPr>
            <p:spPr bwMode="auto">
              <a:xfrm>
                <a:off x="400" y="3136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2841" name="AutoShape 23"/>
              <p:cNvSpPr>
                <a:spLocks noChangeArrowheads="1"/>
              </p:cNvSpPr>
              <p:nvPr/>
            </p:nvSpPr>
            <p:spPr bwMode="auto">
              <a:xfrm rot="2143461">
                <a:off x="520" y="3104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grpSp>
            <p:nvGrpSpPr>
              <p:cNvPr id="72842" name="Group 24"/>
              <p:cNvGrpSpPr>
                <a:grpSpLocks/>
              </p:cNvGrpSpPr>
              <p:nvPr/>
            </p:nvGrpSpPr>
            <p:grpSpPr bwMode="auto">
              <a:xfrm rot="-2902327">
                <a:off x="416" y="2888"/>
                <a:ext cx="240" cy="224"/>
                <a:chOff x="496" y="3200"/>
                <a:chExt cx="240" cy="224"/>
              </a:xfrm>
            </p:grpSpPr>
            <p:sp>
              <p:nvSpPr>
                <p:cNvPr id="72850" name="AutoShape 25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2851" name="AutoShape 26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2843" name="Group 27"/>
              <p:cNvGrpSpPr>
                <a:grpSpLocks/>
              </p:cNvGrpSpPr>
              <p:nvPr/>
            </p:nvGrpSpPr>
            <p:grpSpPr bwMode="auto">
              <a:xfrm rot="-4011983">
                <a:off x="280" y="2728"/>
                <a:ext cx="240" cy="224"/>
                <a:chOff x="496" y="3200"/>
                <a:chExt cx="240" cy="224"/>
              </a:xfrm>
            </p:grpSpPr>
            <p:sp>
              <p:nvSpPr>
                <p:cNvPr id="72848" name="AutoShape 28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2849" name="AutoShape 29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2844" name="Group 30"/>
              <p:cNvGrpSpPr>
                <a:grpSpLocks/>
              </p:cNvGrpSpPr>
              <p:nvPr/>
            </p:nvGrpSpPr>
            <p:grpSpPr bwMode="auto">
              <a:xfrm rot="2117542">
                <a:off x="280" y="3256"/>
                <a:ext cx="240" cy="224"/>
                <a:chOff x="496" y="3200"/>
                <a:chExt cx="240" cy="224"/>
              </a:xfrm>
            </p:grpSpPr>
            <p:sp>
              <p:nvSpPr>
                <p:cNvPr id="72846" name="AutoShape 31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2847" name="AutoShape 32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72845" name="Freeform 33"/>
              <p:cNvSpPr>
                <a:spLocks/>
              </p:cNvSpPr>
              <p:nvPr/>
            </p:nvSpPr>
            <p:spPr bwMode="auto">
              <a:xfrm>
                <a:off x="-176" y="3472"/>
                <a:ext cx="464" cy="144"/>
              </a:xfrm>
              <a:custGeom>
                <a:avLst/>
                <a:gdLst>
                  <a:gd name="T0" fmla="*/ 464 w 464"/>
                  <a:gd name="T1" fmla="*/ 0 h 216"/>
                  <a:gd name="T2" fmla="*/ 224 w 464"/>
                  <a:gd name="T3" fmla="*/ 1 h 216"/>
                  <a:gd name="T4" fmla="*/ 0 w 464"/>
                  <a:gd name="T5" fmla="*/ 4 h 216"/>
                  <a:gd name="T6" fmla="*/ 144 w 464"/>
                  <a:gd name="T7" fmla="*/ 6 h 216"/>
                  <a:gd name="T8" fmla="*/ 312 w 464"/>
                  <a:gd name="T9" fmla="*/ 3 h 216"/>
                  <a:gd name="T10" fmla="*/ 464 w 464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4"/>
                  <a:gd name="T19" fmla="*/ 0 h 216"/>
                  <a:gd name="T20" fmla="*/ 464 w 464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4" h="216">
                    <a:moveTo>
                      <a:pt x="464" y="0"/>
                    </a:moveTo>
                    <a:lnTo>
                      <a:pt x="224" y="32"/>
                    </a:lnTo>
                    <a:lnTo>
                      <a:pt x="0" y="144"/>
                    </a:lnTo>
                    <a:lnTo>
                      <a:pt x="144" y="216"/>
                    </a:lnTo>
                    <a:lnTo>
                      <a:pt x="312" y="96"/>
                    </a:lnTo>
                    <a:lnTo>
                      <a:pt x="464" y="0"/>
                    </a:lnTo>
                    <a:close/>
                  </a:path>
                </a:pathLst>
              </a:custGeom>
              <a:solidFill>
                <a:srgbClr val="33CC33"/>
              </a:solidFill>
              <a:ln w="38100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72827" name="Group 34"/>
            <p:cNvGrpSpPr>
              <a:grpSpLocks/>
            </p:cNvGrpSpPr>
            <p:nvPr/>
          </p:nvGrpSpPr>
          <p:grpSpPr bwMode="auto">
            <a:xfrm flipH="1">
              <a:off x="3192" y="2376"/>
              <a:ext cx="824" cy="896"/>
              <a:chOff x="-176" y="2720"/>
              <a:chExt cx="824" cy="896"/>
            </a:xfrm>
          </p:grpSpPr>
          <p:sp>
            <p:nvSpPr>
              <p:cNvPr id="72828" name="AutoShape 35"/>
              <p:cNvSpPr>
                <a:spLocks noChangeArrowheads="1"/>
              </p:cNvSpPr>
              <p:nvPr/>
            </p:nvSpPr>
            <p:spPr bwMode="auto">
              <a:xfrm>
                <a:off x="400" y="3136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2829" name="AutoShape 36"/>
              <p:cNvSpPr>
                <a:spLocks noChangeArrowheads="1"/>
              </p:cNvSpPr>
              <p:nvPr/>
            </p:nvSpPr>
            <p:spPr bwMode="auto">
              <a:xfrm rot="2143461">
                <a:off x="520" y="3104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grpSp>
            <p:nvGrpSpPr>
              <p:cNvPr id="72830" name="Group 37"/>
              <p:cNvGrpSpPr>
                <a:grpSpLocks/>
              </p:cNvGrpSpPr>
              <p:nvPr/>
            </p:nvGrpSpPr>
            <p:grpSpPr bwMode="auto">
              <a:xfrm rot="-2902327">
                <a:off x="416" y="2888"/>
                <a:ext cx="240" cy="224"/>
                <a:chOff x="496" y="3200"/>
                <a:chExt cx="240" cy="224"/>
              </a:xfrm>
            </p:grpSpPr>
            <p:sp>
              <p:nvSpPr>
                <p:cNvPr id="72838" name="AutoShape 38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2839" name="AutoShape 39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2831" name="Group 40"/>
              <p:cNvGrpSpPr>
                <a:grpSpLocks/>
              </p:cNvGrpSpPr>
              <p:nvPr/>
            </p:nvGrpSpPr>
            <p:grpSpPr bwMode="auto">
              <a:xfrm rot="-4011983">
                <a:off x="280" y="2728"/>
                <a:ext cx="240" cy="224"/>
                <a:chOff x="496" y="3200"/>
                <a:chExt cx="240" cy="224"/>
              </a:xfrm>
            </p:grpSpPr>
            <p:sp>
              <p:nvSpPr>
                <p:cNvPr id="72836" name="AutoShape 41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2837" name="AutoShape 42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2832" name="Group 43"/>
              <p:cNvGrpSpPr>
                <a:grpSpLocks/>
              </p:cNvGrpSpPr>
              <p:nvPr/>
            </p:nvGrpSpPr>
            <p:grpSpPr bwMode="auto">
              <a:xfrm rot="2117542">
                <a:off x="280" y="3256"/>
                <a:ext cx="240" cy="224"/>
                <a:chOff x="496" y="3200"/>
                <a:chExt cx="240" cy="224"/>
              </a:xfrm>
            </p:grpSpPr>
            <p:sp>
              <p:nvSpPr>
                <p:cNvPr id="72834" name="AutoShape 44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2835" name="AutoShape 45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72833" name="Freeform 46"/>
              <p:cNvSpPr>
                <a:spLocks/>
              </p:cNvSpPr>
              <p:nvPr/>
            </p:nvSpPr>
            <p:spPr bwMode="auto">
              <a:xfrm>
                <a:off x="-176" y="3472"/>
                <a:ext cx="464" cy="144"/>
              </a:xfrm>
              <a:custGeom>
                <a:avLst/>
                <a:gdLst>
                  <a:gd name="T0" fmla="*/ 464 w 464"/>
                  <a:gd name="T1" fmla="*/ 0 h 216"/>
                  <a:gd name="T2" fmla="*/ 224 w 464"/>
                  <a:gd name="T3" fmla="*/ 1 h 216"/>
                  <a:gd name="T4" fmla="*/ 0 w 464"/>
                  <a:gd name="T5" fmla="*/ 4 h 216"/>
                  <a:gd name="T6" fmla="*/ 144 w 464"/>
                  <a:gd name="T7" fmla="*/ 6 h 216"/>
                  <a:gd name="T8" fmla="*/ 312 w 464"/>
                  <a:gd name="T9" fmla="*/ 3 h 216"/>
                  <a:gd name="T10" fmla="*/ 464 w 464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4"/>
                  <a:gd name="T19" fmla="*/ 0 h 216"/>
                  <a:gd name="T20" fmla="*/ 464 w 464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4" h="216">
                    <a:moveTo>
                      <a:pt x="464" y="0"/>
                    </a:moveTo>
                    <a:lnTo>
                      <a:pt x="224" y="32"/>
                    </a:lnTo>
                    <a:lnTo>
                      <a:pt x="0" y="144"/>
                    </a:lnTo>
                    <a:lnTo>
                      <a:pt x="144" y="216"/>
                    </a:lnTo>
                    <a:lnTo>
                      <a:pt x="312" y="96"/>
                    </a:lnTo>
                    <a:lnTo>
                      <a:pt x="464" y="0"/>
                    </a:lnTo>
                    <a:close/>
                  </a:path>
                </a:pathLst>
              </a:custGeom>
              <a:solidFill>
                <a:srgbClr val="33CC33"/>
              </a:solidFill>
              <a:ln w="38100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</p:grpSp>
      <p:grpSp>
        <p:nvGrpSpPr>
          <p:cNvPr id="72710" name="Group 159"/>
          <p:cNvGrpSpPr>
            <a:grpSpLocks/>
          </p:cNvGrpSpPr>
          <p:nvPr/>
        </p:nvGrpSpPr>
        <p:grpSpPr bwMode="auto">
          <a:xfrm>
            <a:off x="1019175" y="3289300"/>
            <a:ext cx="606425" cy="787400"/>
            <a:chOff x="1728" y="1008"/>
            <a:chExt cx="1776" cy="2304"/>
          </a:xfrm>
        </p:grpSpPr>
        <p:sp>
          <p:nvSpPr>
            <p:cNvPr id="72822" name="Rectangle 160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2823" name="Rectangle 161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2824" name="Line 162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2825" name="Rectangle 163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727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Tournament Tree Barriers</a:t>
            </a:r>
          </a:p>
        </p:txBody>
      </p:sp>
      <p:grpSp>
        <p:nvGrpSpPr>
          <p:cNvPr id="72722" name="Group 47"/>
          <p:cNvGrpSpPr>
            <a:grpSpLocks/>
          </p:cNvGrpSpPr>
          <p:nvPr/>
        </p:nvGrpSpPr>
        <p:grpSpPr bwMode="auto">
          <a:xfrm>
            <a:off x="5422900" y="3306763"/>
            <a:ext cx="635000" cy="623887"/>
            <a:chOff x="3192" y="2352"/>
            <a:chExt cx="936" cy="920"/>
          </a:xfrm>
        </p:grpSpPr>
        <p:grpSp>
          <p:nvGrpSpPr>
            <p:cNvPr id="72792" name="Group 48"/>
            <p:cNvGrpSpPr>
              <a:grpSpLocks/>
            </p:cNvGrpSpPr>
            <p:nvPr/>
          </p:nvGrpSpPr>
          <p:grpSpPr bwMode="auto">
            <a:xfrm>
              <a:off x="3304" y="2352"/>
              <a:ext cx="824" cy="896"/>
              <a:chOff x="-176" y="2720"/>
              <a:chExt cx="824" cy="896"/>
            </a:xfrm>
          </p:grpSpPr>
          <p:sp>
            <p:nvSpPr>
              <p:cNvPr id="72806" name="AutoShape 49"/>
              <p:cNvSpPr>
                <a:spLocks noChangeArrowheads="1"/>
              </p:cNvSpPr>
              <p:nvPr/>
            </p:nvSpPr>
            <p:spPr bwMode="auto">
              <a:xfrm>
                <a:off x="400" y="3136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2807" name="AutoShape 50"/>
              <p:cNvSpPr>
                <a:spLocks noChangeArrowheads="1"/>
              </p:cNvSpPr>
              <p:nvPr/>
            </p:nvSpPr>
            <p:spPr bwMode="auto">
              <a:xfrm rot="2143461">
                <a:off x="520" y="3104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grpSp>
            <p:nvGrpSpPr>
              <p:cNvPr id="72808" name="Group 51"/>
              <p:cNvGrpSpPr>
                <a:grpSpLocks/>
              </p:cNvGrpSpPr>
              <p:nvPr/>
            </p:nvGrpSpPr>
            <p:grpSpPr bwMode="auto">
              <a:xfrm rot="-2902327">
                <a:off x="416" y="2888"/>
                <a:ext cx="240" cy="224"/>
                <a:chOff x="496" y="3200"/>
                <a:chExt cx="240" cy="224"/>
              </a:xfrm>
            </p:grpSpPr>
            <p:sp>
              <p:nvSpPr>
                <p:cNvPr id="72816" name="AutoShape 52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2817" name="AutoShape 53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2" name="Group 54"/>
              <p:cNvGrpSpPr>
                <a:grpSpLocks/>
              </p:cNvGrpSpPr>
              <p:nvPr/>
            </p:nvGrpSpPr>
            <p:grpSpPr bwMode="auto">
              <a:xfrm rot="-4011983">
                <a:off x="280" y="2728"/>
                <a:ext cx="240" cy="224"/>
                <a:chOff x="496" y="3200"/>
                <a:chExt cx="240" cy="224"/>
              </a:xfrm>
            </p:grpSpPr>
            <p:sp>
              <p:nvSpPr>
                <p:cNvPr id="72814" name="AutoShape 55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2815" name="AutoShape 56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3" name="Group 57"/>
              <p:cNvGrpSpPr>
                <a:grpSpLocks/>
              </p:cNvGrpSpPr>
              <p:nvPr/>
            </p:nvGrpSpPr>
            <p:grpSpPr bwMode="auto">
              <a:xfrm rot="2117542">
                <a:off x="280" y="3256"/>
                <a:ext cx="240" cy="224"/>
                <a:chOff x="496" y="3200"/>
                <a:chExt cx="240" cy="224"/>
              </a:xfrm>
            </p:grpSpPr>
            <p:sp>
              <p:nvSpPr>
                <p:cNvPr id="72812" name="AutoShape 58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2813" name="AutoShape 59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72811" name="Freeform 60"/>
              <p:cNvSpPr>
                <a:spLocks/>
              </p:cNvSpPr>
              <p:nvPr/>
            </p:nvSpPr>
            <p:spPr bwMode="auto">
              <a:xfrm>
                <a:off x="-176" y="3472"/>
                <a:ext cx="464" cy="144"/>
              </a:xfrm>
              <a:custGeom>
                <a:avLst/>
                <a:gdLst>
                  <a:gd name="T0" fmla="*/ 464 w 464"/>
                  <a:gd name="T1" fmla="*/ 0 h 216"/>
                  <a:gd name="T2" fmla="*/ 224 w 464"/>
                  <a:gd name="T3" fmla="*/ 1 h 216"/>
                  <a:gd name="T4" fmla="*/ 0 w 464"/>
                  <a:gd name="T5" fmla="*/ 4 h 216"/>
                  <a:gd name="T6" fmla="*/ 144 w 464"/>
                  <a:gd name="T7" fmla="*/ 6 h 216"/>
                  <a:gd name="T8" fmla="*/ 312 w 464"/>
                  <a:gd name="T9" fmla="*/ 3 h 216"/>
                  <a:gd name="T10" fmla="*/ 464 w 464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4"/>
                  <a:gd name="T19" fmla="*/ 0 h 216"/>
                  <a:gd name="T20" fmla="*/ 464 w 464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4" h="216">
                    <a:moveTo>
                      <a:pt x="464" y="0"/>
                    </a:moveTo>
                    <a:lnTo>
                      <a:pt x="224" y="32"/>
                    </a:lnTo>
                    <a:lnTo>
                      <a:pt x="0" y="144"/>
                    </a:lnTo>
                    <a:lnTo>
                      <a:pt x="144" y="216"/>
                    </a:lnTo>
                    <a:lnTo>
                      <a:pt x="312" y="96"/>
                    </a:lnTo>
                    <a:lnTo>
                      <a:pt x="464" y="0"/>
                    </a:lnTo>
                    <a:close/>
                  </a:path>
                </a:pathLst>
              </a:custGeom>
              <a:solidFill>
                <a:srgbClr val="33CC33"/>
              </a:solidFill>
              <a:ln w="38100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72793" name="Group 61"/>
            <p:cNvGrpSpPr>
              <a:grpSpLocks/>
            </p:cNvGrpSpPr>
            <p:nvPr/>
          </p:nvGrpSpPr>
          <p:grpSpPr bwMode="auto">
            <a:xfrm flipH="1">
              <a:off x="3192" y="2376"/>
              <a:ext cx="824" cy="896"/>
              <a:chOff x="-176" y="2720"/>
              <a:chExt cx="824" cy="896"/>
            </a:xfrm>
          </p:grpSpPr>
          <p:sp>
            <p:nvSpPr>
              <p:cNvPr id="72794" name="AutoShape 62"/>
              <p:cNvSpPr>
                <a:spLocks noChangeArrowheads="1"/>
              </p:cNvSpPr>
              <p:nvPr/>
            </p:nvSpPr>
            <p:spPr bwMode="auto">
              <a:xfrm>
                <a:off x="400" y="3136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2795" name="AutoShape 63"/>
              <p:cNvSpPr>
                <a:spLocks noChangeArrowheads="1"/>
              </p:cNvSpPr>
              <p:nvPr/>
            </p:nvSpPr>
            <p:spPr bwMode="auto">
              <a:xfrm rot="2143461">
                <a:off x="520" y="3104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grpSp>
            <p:nvGrpSpPr>
              <p:cNvPr id="72796" name="Group 64"/>
              <p:cNvGrpSpPr>
                <a:grpSpLocks/>
              </p:cNvGrpSpPr>
              <p:nvPr/>
            </p:nvGrpSpPr>
            <p:grpSpPr bwMode="auto">
              <a:xfrm rot="-2902327">
                <a:off x="416" y="2888"/>
                <a:ext cx="240" cy="224"/>
                <a:chOff x="496" y="3200"/>
                <a:chExt cx="240" cy="224"/>
              </a:xfrm>
            </p:grpSpPr>
            <p:sp>
              <p:nvSpPr>
                <p:cNvPr id="72804" name="AutoShape 65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2805" name="AutoShape 66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2797" name="Group 67"/>
              <p:cNvGrpSpPr>
                <a:grpSpLocks/>
              </p:cNvGrpSpPr>
              <p:nvPr/>
            </p:nvGrpSpPr>
            <p:grpSpPr bwMode="auto">
              <a:xfrm rot="-4011983">
                <a:off x="280" y="2728"/>
                <a:ext cx="240" cy="224"/>
                <a:chOff x="496" y="3200"/>
                <a:chExt cx="240" cy="224"/>
              </a:xfrm>
            </p:grpSpPr>
            <p:sp>
              <p:nvSpPr>
                <p:cNvPr id="72802" name="AutoShape 68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2803" name="AutoShape 69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2798" name="Group 70"/>
              <p:cNvGrpSpPr>
                <a:grpSpLocks/>
              </p:cNvGrpSpPr>
              <p:nvPr/>
            </p:nvGrpSpPr>
            <p:grpSpPr bwMode="auto">
              <a:xfrm rot="2117542">
                <a:off x="280" y="3256"/>
                <a:ext cx="240" cy="224"/>
                <a:chOff x="496" y="3200"/>
                <a:chExt cx="240" cy="224"/>
              </a:xfrm>
            </p:grpSpPr>
            <p:sp>
              <p:nvSpPr>
                <p:cNvPr id="72800" name="AutoShape 71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2801" name="AutoShape 72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72799" name="Freeform 73"/>
              <p:cNvSpPr>
                <a:spLocks/>
              </p:cNvSpPr>
              <p:nvPr/>
            </p:nvSpPr>
            <p:spPr bwMode="auto">
              <a:xfrm>
                <a:off x="-176" y="3472"/>
                <a:ext cx="464" cy="144"/>
              </a:xfrm>
              <a:custGeom>
                <a:avLst/>
                <a:gdLst>
                  <a:gd name="T0" fmla="*/ 464 w 464"/>
                  <a:gd name="T1" fmla="*/ 0 h 216"/>
                  <a:gd name="T2" fmla="*/ 224 w 464"/>
                  <a:gd name="T3" fmla="*/ 1 h 216"/>
                  <a:gd name="T4" fmla="*/ 0 w 464"/>
                  <a:gd name="T5" fmla="*/ 4 h 216"/>
                  <a:gd name="T6" fmla="*/ 144 w 464"/>
                  <a:gd name="T7" fmla="*/ 6 h 216"/>
                  <a:gd name="T8" fmla="*/ 312 w 464"/>
                  <a:gd name="T9" fmla="*/ 3 h 216"/>
                  <a:gd name="T10" fmla="*/ 464 w 464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4"/>
                  <a:gd name="T19" fmla="*/ 0 h 216"/>
                  <a:gd name="T20" fmla="*/ 464 w 464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4" h="216">
                    <a:moveTo>
                      <a:pt x="464" y="0"/>
                    </a:moveTo>
                    <a:lnTo>
                      <a:pt x="224" y="32"/>
                    </a:lnTo>
                    <a:lnTo>
                      <a:pt x="0" y="144"/>
                    </a:lnTo>
                    <a:lnTo>
                      <a:pt x="144" y="216"/>
                    </a:lnTo>
                    <a:lnTo>
                      <a:pt x="312" y="96"/>
                    </a:lnTo>
                    <a:lnTo>
                      <a:pt x="464" y="0"/>
                    </a:lnTo>
                    <a:close/>
                  </a:path>
                </a:pathLst>
              </a:custGeom>
              <a:solidFill>
                <a:srgbClr val="33CC33"/>
              </a:solidFill>
              <a:ln w="38100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</p:grpSp>
      <p:grpSp>
        <p:nvGrpSpPr>
          <p:cNvPr id="72723" name="Group 74"/>
          <p:cNvGrpSpPr>
            <a:grpSpLocks/>
          </p:cNvGrpSpPr>
          <p:nvPr/>
        </p:nvGrpSpPr>
        <p:grpSpPr bwMode="auto">
          <a:xfrm>
            <a:off x="3454400" y="1566863"/>
            <a:ext cx="635000" cy="623887"/>
            <a:chOff x="3192" y="2352"/>
            <a:chExt cx="936" cy="920"/>
          </a:xfrm>
        </p:grpSpPr>
        <p:grpSp>
          <p:nvGrpSpPr>
            <p:cNvPr id="72766" name="Group 75"/>
            <p:cNvGrpSpPr>
              <a:grpSpLocks/>
            </p:cNvGrpSpPr>
            <p:nvPr/>
          </p:nvGrpSpPr>
          <p:grpSpPr bwMode="auto">
            <a:xfrm>
              <a:off x="3304" y="2352"/>
              <a:ext cx="824" cy="896"/>
              <a:chOff x="-176" y="2720"/>
              <a:chExt cx="824" cy="896"/>
            </a:xfrm>
          </p:grpSpPr>
          <p:sp>
            <p:nvSpPr>
              <p:cNvPr id="72780" name="AutoShape 76"/>
              <p:cNvSpPr>
                <a:spLocks noChangeArrowheads="1"/>
              </p:cNvSpPr>
              <p:nvPr/>
            </p:nvSpPr>
            <p:spPr bwMode="auto">
              <a:xfrm>
                <a:off x="400" y="3136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2781" name="AutoShape 77"/>
              <p:cNvSpPr>
                <a:spLocks noChangeArrowheads="1"/>
              </p:cNvSpPr>
              <p:nvPr/>
            </p:nvSpPr>
            <p:spPr bwMode="auto">
              <a:xfrm rot="2143461">
                <a:off x="520" y="3104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grpSp>
            <p:nvGrpSpPr>
              <p:cNvPr id="72782" name="Group 78"/>
              <p:cNvGrpSpPr>
                <a:grpSpLocks/>
              </p:cNvGrpSpPr>
              <p:nvPr/>
            </p:nvGrpSpPr>
            <p:grpSpPr bwMode="auto">
              <a:xfrm rot="-2902327">
                <a:off x="416" y="2888"/>
                <a:ext cx="240" cy="224"/>
                <a:chOff x="496" y="3200"/>
                <a:chExt cx="240" cy="224"/>
              </a:xfrm>
            </p:grpSpPr>
            <p:sp>
              <p:nvSpPr>
                <p:cNvPr id="72790" name="AutoShape 79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2791" name="AutoShape 80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2783" name="Group 81"/>
              <p:cNvGrpSpPr>
                <a:grpSpLocks/>
              </p:cNvGrpSpPr>
              <p:nvPr/>
            </p:nvGrpSpPr>
            <p:grpSpPr bwMode="auto">
              <a:xfrm rot="-4011983">
                <a:off x="280" y="2728"/>
                <a:ext cx="240" cy="224"/>
                <a:chOff x="496" y="3200"/>
                <a:chExt cx="240" cy="224"/>
              </a:xfrm>
            </p:grpSpPr>
            <p:sp>
              <p:nvSpPr>
                <p:cNvPr id="72788" name="AutoShape 82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2789" name="AutoShape 83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2784" name="Group 84"/>
              <p:cNvGrpSpPr>
                <a:grpSpLocks/>
              </p:cNvGrpSpPr>
              <p:nvPr/>
            </p:nvGrpSpPr>
            <p:grpSpPr bwMode="auto">
              <a:xfrm rot="2117542">
                <a:off x="280" y="3256"/>
                <a:ext cx="240" cy="224"/>
                <a:chOff x="496" y="3200"/>
                <a:chExt cx="240" cy="224"/>
              </a:xfrm>
            </p:grpSpPr>
            <p:sp>
              <p:nvSpPr>
                <p:cNvPr id="72786" name="AutoShape 85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2787" name="AutoShape 86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72785" name="Freeform 87"/>
              <p:cNvSpPr>
                <a:spLocks/>
              </p:cNvSpPr>
              <p:nvPr/>
            </p:nvSpPr>
            <p:spPr bwMode="auto">
              <a:xfrm>
                <a:off x="-176" y="3472"/>
                <a:ext cx="464" cy="144"/>
              </a:xfrm>
              <a:custGeom>
                <a:avLst/>
                <a:gdLst>
                  <a:gd name="T0" fmla="*/ 464 w 464"/>
                  <a:gd name="T1" fmla="*/ 0 h 216"/>
                  <a:gd name="T2" fmla="*/ 224 w 464"/>
                  <a:gd name="T3" fmla="*/ 1 h 216"/>
                  <a:gd name="T4" fmla="*/ 0 w 464"/>
                  <a:gd name="T5" fmla="*/ 4 h 216"/>
                  <a:gd name="T6" fmla="*/ 144 w 464"/>
                  <a:gd name="T7" fmla="*/ 6 h 216"/>
                  <a:gd name="T8" fmla="*/ 312 w 464"/>
                  <a:gd name="T9" fmla="*/ 3 h 216"/>
                  <a:gd name="T10" fmla="*/ 464 w 464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4"/>
                  <a:gd name="T19" fmla="*/ 0 h 216"/>
                  <a:gd name="T20" fmla="*/ 464 w 464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4" h="216">
                    <a:moveTo>
                      <a:pt x="464" y="0"/>
                    </a:moveTo>
                    <a:lnTo>
                      <a:pt x="224" y="32"/>
                    </a:lnTo>
                    <a:lnTo>
                      <a:pt x="0" y="144"/>
                    </a:lnTo>
                    <a:lnTo>
                      <a:pt x="144" y="216"/>
                    </a:lnTo>
                    <a:lnTo>
                      <a:pt x="312" y="96"/>
                    </a:lnTo>
                    <a:lnTo>
                      <a:pt x="464" y="0"/>
                    </a:lnTo>
                    <a:close/>
                  </a:path>
                </a:pathLst>
              </a:custGeom>
              <a:solidFill>
                <a:srgbClr val="33CC33"/>
              </a:solidFill>
              <a:ln w="38100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72767" name="Group 88"/>
            <p:cNvGrpSpPr>
              <a:grpSpLocks/>
            </p:cNvGrpSpPr>
            <p:nvPr/>
          </p:nvGrpSpPr>
          <p:grpSpPr bwMode="auto">
            <a:xfrm flipH="1">
              <a:off x="3192" y="2376"/>
              <a:ext cx="824" cy="896"/>
              <a:chOff x="-176" y="2720"/>
              <a:chExt cx="824" cy="896"/>
            </a:xfrm>
          </p:grpSpPr>
          <p:sp>
            <p:nvSpPr>
              <p:cNvPr id="72768" name="AutoShape 89"/>
              <p:cNvSpPr>
                <a:spLocks noChangeArrowheads="1"/>
              </p:cNvSpPr>
              <p:nvPr/>
            </p:nvSpPr>
            <p:spPr bwMode="auto">
              <a:xfrm>
                <a:off x="400" y="3136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2769" name="AutoShape 90"/>
              <p:cNvSpPr>
                <a:spLocks noChangeArrowheads="1"/>
              </p:cNvSpPr>
              <p:nvPr/>
            </p:nvSpPr>
            <p:spPr bwMode="auto">
              <a:xfrm rot="2143461">
                <a:off x="520" y="3104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grpSp>
            <p:nvGrpSpPr>
              <p:cNvPr id="72770" name="Group 91"/>
              <p:cNvGrpSpPr>
                <a:grpSpLocks/>
              </p:cNvGrpSpPr>
              <p:nvPr/>
            </p:nvGrpSpPr>
            <p:grpSpPr bwMode="auto">
              <a:xfrm rot="-2902327">
                <a:off x="416" y="2888"/>
                <a:ext cx="240" cy="224"/>
                <a:chOff x="496" y="3200"/>
                <a:chExt cx="240" cy="224"/>
              </a:xfrm>
            </p:grpSpPr>
            <p:sp>
              <p:nvSpPr>
                <p:cNvPr id="72778" name="AutoShape 92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2779" name="AutoShape 93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2771" name="Group 94"/>
              <p:cNvGrpSpPr>
                <a:grpSpLocks/>
              </p:cNvGrpSpPr>
              <p:nvPr/>
            </p:nvGrpSpPr>
            <p:grpSpPr bwMode="auto">
              <a:xfrm rot="-4011983">
                <a:off x="280" y="2728"/>
                <a:ext cx="240" cy="224"/>
                <a:chOff x="496" y="3200"/>
                <a:chExt cx="240" cy="224"/>
              </a:xfrm>
            </p:grpSpPr>
            <p:sp>
              <p:nvSpPr>
                <p:cNvPr id="72776" name="AutoShape 95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2777" name="AutoShape 96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2772" name="Group 97"/>
              <p:cNvGrpSpPr>
                <a:grpSpLocks/>
              </p:cNvGrpSpPr>
              <p:nvPr/>
            </p:nvGrpSpPr>
            <p:grpSpPr bwMode="auto">
              <a:xfrm rot="2117542">
                <a:off x="280" y="3256"/>
                <a:ext cx="240" cy="224"/>
                <a:chOff x="496" y="3200"/>
                <a:chExt cx="240" cy="224"/>
              </a:xfrm>
            </p:grpSpPr>
            <p:sp>
              <p:nvSpPr>
                <p:cNvPr id="72774" name="AutoShape 98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2775" name="AutoShape 99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72773" name="Freeform 100"/>
              <p:cNvSpPr>
                <a:spLocks/>
              </p:cNvSpPr>
              <p:nvPr/>
            </p:nvSpPr>
            <p:spPr bwMode="auto">
              <a:xfrm>
                <a:off x="-176" y="3472"/>
                <a:ext cx="464" cy="144"/>
              </a:xfrm>
              <a:custGeom>
                <a:avLst/>
                <a:gdLst>
                  <a:gd name="T0" fmla="*/ 464 w 464"/>
                  <a:gd name="T1" fmla="*/ 0 h 216"/>
                  <a:gd name="T2" fmla="*/ 224 w 464"/>
                  <a:gd name="T3" fmla="*/ 1 h 216"/>
                  <a:gd name="T4" fmla="*/ 0 w 464"/>
                  <a:gd name="T5" fmla="*/ 4 h 216"/>
                  <a:gd name="T6" fmla="*/ 144 w 464"/>
                  <a:gd name="T7" fmla="*/ 6 h 216"/>
                  <a:gd name="T8" fmla="*/ 312 w 464"/>
                  <a:gd name="T9" fmla="*/ 3 h 216"/>
                  <a:gd name="T10" fmla="*/ 464 w 464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4"/>
                  <a:gd name="T19" fmla="*/ 0 h 216"/>
                  <a:gd name="T20" fmla="*/ 464 w 464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4" h="216">
                    <a:moveTo>
                      <a:pt x="464" y="0"/>
                    </a:moveTo>
                    <a:lnTo>
                      <a:pt x="224" y="32"/>
                    </a:lnTo>
                    <a:lnTo>
                      <a:pt x="0" y="144"/>
                    </a:lnTo>
                    <a:lnTo>
                      <a:pt x="144" y="216"/>
                    </a:lnTo>
                    <a:lnTo>
                      <a:pt x="312" y="96"/>
                    </a:lnTo>
                    <a:lnTo>
                      <a:pt x="464" y="0"/>
                    </a:lnTo>
                    <a:close/>
                  </a:path>
                </a:pathLst>
              </a:custGeom>
              <a:solidFill>
                <a:srgbClr val="33CC33"/>
              </a:solidFill>
              <a:ln w="38100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</p:grpSp>
      <p:grpSp>
        <p:nvGrpSpPr>
          <p:cNvPr id="72809" name="Group 107"/>
          <p:cNvGrpSpPr>
            <a:grpSpLocks/>
          </p:cNvGrpSpPr>
          <p:nvPr/>
        </p:nvGrpSpPr>
        <p:grpSpPr bwMode="auto">
          <a:xfrm>
            <a:off x="2951163" y="47879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2757" name="Freeform 108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2758" name="Freeform 109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2759" name="Freeform 110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2760" name="Freeform 111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2761" name="Freeform 112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2762" name="Freeform 113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2763" name="Freeform 114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2764" name="Freeform 115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2765" name="Freeform 116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1048708" name="AutoShape 132"/>
          <p:cNvSpPr>
            <a:spLocks noChangeArrowheads="1"/>
          </p:cNvSpPr>
          <p:nvPr/>
        </p:nvSpPr>
        <p:spPr bwMode="auto">
          <a:xfrm>
            <a:off x="1346200" y="3975100"/>
            <a:ext cx="495300" cy="317500"/>
          </a:xfrm>
          <a:prstGeom prst="wedgeRoundRectCallout">
            <a:avLst>
              <a:gd name="adj1" fmla="val 279486"/>
              <a:gd name="adj2" fmla="val 194000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grpSp>
        <p:nvGrpSpPr>
          <p:cNvPr id="72810" name="Group 127"/>
          <p:cNvGrpSpPr>
            <a:grpSpLocks/>
          </p:cNvGrpSpPr>
          <p:nvPr/>
        </p:nvGrpSpPr>
        <p:grpSpPr bwMode="auto">
          <a:xfrm>
            <a:off x="1019175" y="3302000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2753" name="Rectangle 128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2754" name="Rectangle 129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2755" name="Line 130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2756" name="Rectangle 131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1048709" name="Text Box 133"/>
          <p:cNvSpPr txBox="1">
            <a:spLocks noChangeArrowheads="1"/>
          </p:cNvSpPr>
          <p:nvPr/>
        </p:nvSpPr>
        <p:spPr bwMode="auto">
          <a:xfrm>
            <a:off x="4533900" y="4745038"/>
            <a:ext cx="2933700" cy="83099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Loser thread sets winner’s flag</a:t>
            </a:r>
          </a:p>
        </p:txBody>
      </p:sp>
      <p:grpSp>
        <p:nvGrpSpPr>
          <p:cNvPr id="72728" name="Group 134"/>
          <p:cNvGrpSpPr>
            <a:grpSpLocks/>
          </p:cNvGrpSpPr>
          <p:nvPr/>
        </p:nvGrpSpPr>
        <p:grpSpPr bwMode="auto">
          <a:xfrm>
            <a:off x="5197475" y="3276600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2749" name="Rectangle 135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2750" name="Rectangle 136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2751" name="Line 137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2752" name="Rectangle 138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72729" name="Group 139"/>
          <p:cNvGrpSpPr>
            <a:grpSpLocks/>
          </p:cNvGrpSpPr>
          <p:nvPr/>
        </p:nvGrpSpPr>
        <p:grpSpPr bwMode="auto">
          <a:xfrm>
            <a:off x="6645275" y="3213100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2745" name="Rectangle 140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2746" name="Rectangle 141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solidFill>
                  <a:srgbClr val="0000FF"/>
                </a:solidFill>
                <a:latin typeface="Arial" pitchFamily="34" charset="0"/>
              </a:endParaRPr>
            </a:p>
          </p:txBody>
        </p:sp>
        <p:sp>
          <p:nvSpPr>
            <p:cNvPr id="72747" name="Line 142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2748" name="Rectangle 143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72730" name="Group 144"/>
          <p:cNvGrpSpPr>
            <a:grpSpLocks/>
          </p:cNvGrpSpPr>
          <p:nvPr/>
        </p:nvGrpSpPr>
        <p:grpSpPr bwMode="auto">
          <a:xfrm>
            <a:off x="4689475" y="1485900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2741" name="Rectangle 145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2742" name="Rectangle 146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2743" name="Line 147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2744" name="Rectangle 148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72731" name="Group 149"/>
          <p:cNvGrpSpPr>
            <a:grpSpLocks/>
          </p:cNvGrpSpPr>
          <p:nvPr/>
        </p:nvGrpSpPr>
        <p:grpSpPr bwMode="auto">
          <a:xfrm>
            <a:off x="3190875" y="1447800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2737" name="Rectangle 150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2738" name="Rectangle 151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2739" name="Line 152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2740" name="Rectangle 153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72732" name="Group 154"/>
          <p:cNvGrpSpPr>
            <a:grpSpLocks/>
          </p:cNvGrpSpPr>
          <p:nvPr/>
        </p:nvGrpSpPr>
        <p:grpSpPr bwMode="auto">
          <a:xfrm>
            <a:off x="2606675" y="3263900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2733" name="Rectangle 155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2734" name="Rectangle 156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2735" name="Line 157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2736" name="Rectangle 158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2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48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2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48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08" grpId="0" animBg="1"/>
      <p:bldP spid="1048709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7373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61AEBEB-701D-421F-AC38-BAE87BA62992}" type="slidenum">
              <a:rPr lang="en-US" smtClean="0"/>
              <a:pPr/>
              <a:t>70</a:t>
            </a:fld>
            <a:endParaRPr lang="en-US" dirty="0"/>
          </a:p>
        </p:txBody>
      </p:sp>
      <p:sp>
        <p:nvSpPr>
          <p:cNvPr id="737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Tournament Tree Barriers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AFB7B4C-A58D-DE13-E0AB-AA3A49C6599A}"/>
              </a:ext>
            </a:extLst>
          </p:cNvPr>
          <p:cNvGrpSpPr/>
          <p:nvPr/>
        </p:nvGrpSpPr>
        <p:grpSpPr>
          <a:xfrm>
            <a:off x="1168400" y="1962150"/>
            <a:ext cx="6629400" cy="2400300"/>
            <a:chOff x="1168400" y="1962150"/>
            <a:chExt cx="6629400" cy="2400300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64CAC887-7F65-4165-A63B-EBAD56CAD1B4}"/>
                </a:ext>
              </a:extLst>
            </p:cNvPr>
            <p:cNvGrpSpPr/>
            <p:nvPr/>
          </p:nvGrpSpPr>
          <p:grpSpPr>
            <a:xfrm>
              <a:off x="1168400" y="3765550"/>
              <a:ext cx="2628900" cy="596900"/>
              <a:chOff x="1168400" y="3765550"/>
              <a:chExt cx="2628900" cy="596900"/>
            </a:xfrm>
          </p:grpSpPr>
          <p:grpSp>
            <p:nvGrpSpPr>
              <p:cNvPr id="3" name="Group 46">
                <a:extLst>
                  <a:ext uri="{FF2B5EF4-FFF2-40B4-BE49-F238E27FC236}">
                    <a16:creationId xmlns:a16="http://schemas.microsoft.com/office/drawing/2014/main" id="{448CDF21-956F-6BE1-5300-40E62376357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68400" y="3765550"/>
                <a:ext cx="2628900" cy="596900"/>
                <a:chOff x="736" y="2356"/>
                <a:chExt cx="1656" cy="376"/>
              </a:xfrm>
            </p:grpSpPr>
            <p:sp>
              <p:nvSpPr>
                <p:cNvPr id="6" name="Oval 47">
                  <a:extLst>
                    <a:ext uri="{FF2B5EF4-FFF2-40B4-BE49-F238E27FC236}">
                      <a16:creationId xmlns:a16="http://schemas.microsoft.com/office/drawing/2014/main" id="{6503B4DE-F7E6-A4AF-F6A6-28578B0D77C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40" y="2356"/>
                  <a:ext cx="752" cy="376"/>
                </a:xfrm>
                <a:prstGeom prst="ellipse">
                  <a:avLst/>
                </a:prstGeom>
                <a:solidFill>
                  <a:srgbClr val="CCFFCC"/>
                </a:solidFill>
                <a:ln w="381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</a:pPr>
                  <a:endParaRPr lang="en-US" sz="2000" dirty="0">
                    <a:solidFill>
                      <a:srgbClr val="0000FF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7" name="Oval 48">
                  <a:extLst>
                    <a:ext uri="{FF2B5EF4-FFF2-40B4-BE49-F238E27FC236}">
                      <a16:creationId xmlns:a16="http://schemas.microsoft.com/office/drawing/2014/main" id="{EB005AAB-2D09-E914-121C-2334A114CE3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36" y="2356"/>
                  <a:ext cx="752" cy="376"/>
                </a:xfrm>
                <a:prstGeom prst="ellipse">
                  <a:avLst/>
                </a:prstGeom>
                <a:solidFill>
                  <a:srgbClr val="CCFFCC"/>
                </a:solidFill>
                <a:ln w="381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</a:pPr>
                  <a:endParaRPr lang="en-US" sz="2000" dirty="0">
                    <a:solidFill>
                      <a:srgbClr val="0000FF"/>
                    </a:solidFill>
                    <a:latin typeface="Arial" pitchFamily="34" charset="0"/>
                  </a:endParaRPr>
                </a:p>
              </p:txBody>
            </p:sp>
          </p:grpSp>
          <p:sp>
            <p:nvSpPr>
              <p:cNvPr id="4" name="Line 49">
                <a:extLst>
                  <a:ext uri="{FF2B5EF4-FFF2-40B4-BE49-F238E27FC236}">
                    <a16:creationId xmlns:a16="http://schemas.microsoft.com/office/drawing/2014/main" id="{3633826D-54F9-451B-1CAB-9F738717DE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108200" y="3943524"/>
                <a:ext cx="466028" cy="25226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5" name="Line 51">
                <a:extLst>
                  <a:ext uri="{FF2B5EF4-FFF2-40B4-BE49-F238E27FC236}">
                    <a16:creationId xmlns:a16="http://schemas.microsoft.com/office/drawing/2014/main" id="{3A7820A1-B7AA-4C33-02A7-1AA736FF75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62200" y="4121150"/>
                <a:ext cx="457200" cy="0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D9A29C4-5F77-6E57-2A23-9FE62A816972}"/>
                </a:ext>
              </a:extLst>
            </p:cNvPr>
            <p:cNvGrpSpPr/>
            <p:nvPr/>
          </p:nvGrpSpPr>
          <p:grpSpPr>
            <a:xfrm>
              <a:off x="5168900" y="3765550"/>
              <a:ext cx="2628900" cy="596900"/>
              <a:chOff x="5168900" y="3765550"/>
              <a:chExt cx="2628900" cy="596900"/>
            </a:xfrm>
          </p:grpSpPr>
          <p:grpSp>
            <p:nvGrpSpPr>
              <p:cNvPr id="9" name="Group 37">
                <a:extLst>
                  <a:ext uri="{FF2B5EF4-FFF2-40B4-BE49-F238E27FC236}">
                    <a16:creationId xmlns:a16="http://schemas.microsoft.com/office/drawing/2014/main" id="{AE46DF1A-687D-5125-A954-20209EC44CA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168900" y="3765550"/>
                <a:ext cx="2628900" cy="596900"/>
                <a:chOff x="736" y="2356"/>
                <a:chExt cx="1656" cy="376"/>
              </a:xfrm>
            </p:grpSpPr>
            <p:sp>
              <p:nvSpPr>
                <p:cNvPr id="12" name="Oval 38">
                  <a:extLst>
                    <a:ext uri="{FF2B5EF4-FFF2-40B4-BE49-F238E27FC236}">
                      <a16:creationId xmlns:a16="http://schemas.microsoft.com/office/drawing/2014/main" id="{E7FB1A7A-A171-6C96-4E20-A21FFAB30D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40" y="2356"/>
                  <a:ext cx="752" cy="376"/>
                </a:xfrm>
                <a:prstGeom prst="ellipse">
                  <a:avLst/>
                </a:prstGeom>
                <a:solidFill>
                  <a:srgbClr val="CCFFCC"/>
                </a:solidFill>
                <a:ln w="381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</a:pPr>
                  <a:endParaRPr lang="en-US" sz="2000" dirty="0">
                    <a:solidFill>
                      <a:srgbClr val="0000FF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13" name="Oval 39">
                  <a:extLst>
                    <a:ext uri="{FF2B5EF4-FFF2-40B4-BE49-F238E27FC236}">
                      <a16:creationId xmlns:a16="http://schemas.microsoft.com/office/drawing/2014/main" id="{F2D22C44-47EE-AE44-8DBD-953A101B9F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36" y="2356"/>
                  <a:ext cx="752" cy="376"/>
                </a:xfrm>
                <a:prstGeom prst="ellipse">
                  <a:avLst/>
                </a:prstGeom>
                <a:solidFill>
                  <a:srgbClr val="CCFFCC"/>
                </a:solidFill>
                <a:ln w="381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</a:pPr>
                  <a:endParaRPr lang="en-US" sz="2000" dirty="0">
                    <a:solidFill>
                      <a:srgbClr val="0000FF"/>
                    </a:solidFill>
                    <a:latin typeface="Arial" pitchFamily="34" charset="0"/>
                  </a:endParaRPr>
                </a:p>
              </p:txBody>
            </p:sp>
          </p:grpSp>
          <p:sp>
            <p:nvSpPr>
              <p:cNvPr id="10" name="Line 50">
                <a:extLst>
                  <a:ext uri="{FF2B5EF4-FFF2-40B4-BE49-F238E27FC236}">
                    <a16:creationId xmlns:a16="http://schemas.microsoft.com/office/drawing/2014/main" id="{85DB968E-53A7-D28A-C784-5141A0ED83B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34100" y="3968750"/>
                <a:ext cx="469900" cy="0"/>
              </a:xfrm>
              <a:prstGeom prst="line">
                <a:avLst/>
              </a:prstGeom>
              <a:noFill/>
              <a:ln w="38100">
                <a:solidFill>
                  <a:schemeClr val="bg1">
                    <a:lumMod val="95000"/>
                  </a:schemeClr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1" name="Line 52">
                <a:extLst>
                  <a:ext uri="{FF2B5EF4-FFF2-40B4-BE49-F238E27FC236}">
                    <a16:creationId xmlns:a16="http://schemas.microsoft.com/office/drawing/2014/main" id="{6607968E-E5A8-A18A-BBF7-50F51040A5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362700" y="4121150"/>
                <a:ext cx="482600" cy="0"/>
              </a:xfrm>
              <a:prstGeom prst="line">
                <a:avLst/>
              </a:prstGeom>
              <a:noFill/>
              <a:ln w="38100">
                <a:solidFill>
                  <a:schemeClr val="bg1">
                    <a:lumMod val="95000"/>
                  </a:schemeClr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7382743-FC33-B2E9-4D28-2BE081BF133A}"/>
                </a:ext>
              </a:extLst>
            </p:cNvPr>
            <p:cNvGrpSpPr/>
            <p:nvPr/>
          </p:nvGrpSpPr>
          <p:grpSpPr>
            <a:xfrm>
              <a:off x="3219450" y="1962150"/>
              <a:ext cx="2628900" cy="596900"/>
              <a:chOff x="3219450" y="1962150"/>
              <a:chExt cx="2628900" cy="596900"/>
            </a:xfrm>
          </p:grpSpPr>
          <p:grpSp>
            <p:nvGrpSpPr>
              <p:cNvPr id="15" name="Group 2">
                <a:extLst>
                  <a:ext uri="{FF2B5EF4-FFF2-40B4-BE49-F238E27FC236}">
                    <a16:creationId xmlns:a16="http://schemas.microsoft.com/office/drawing/2014/main" id="{6F9E2FE7-D2FC-D582-923C-FD3BDC5E5C1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19450" y="1962150"/>
                <a:ext cx="2628900" cy="596900"/>
                <a:chOff x="736" y="2356"/>
                <a:chExt cx="1656" cy="376"/>
              </a:xfrm>
            </p:grpSpPr>
            <p:sp>
              <p:nvSpPr>
                <p:cNvPr id="18" name="Oval 3">
                  <a:extLst>
                    <a:ext uri="{FF2B5EF4-FFF2-40B4-BE49-F238E27FC236}">
                      <a16:creationId xmlns:a16="http://schemas.microsoft.com/office/drawing/2014/main" id="{117DD7A9-CD93-6F81-CFF4-65E9B752A7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40" y="2356"/>
                  <a:ext cx="752" cy="376"/>
                </a:xfrm>
                <a:prstGeom prst="ellipse">
                  <a:avLst/>
                </a:prstGeom>
                <a:solidFill>
                  <a:srgbClr val="CCFFCC"/>
                </a:solidFill>
                <a:ln w="381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</a:pPr>
                  <a:endParaRPr lang="en-US" sz="2000" dirty="0">
                    <a:solidFill>
                      <a:srgbClr val="0000FF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19" name="Oval 4">
                  <a:extLst>
                    <a:ext uri="{FF2B5EF4-FFF2-40B4-BE49-F238E27FC236}">
                      <a16:creationId xmlns:a16="http://schemas.microsoft.com/office/drawing/2014/main" id="{189A68DF-C415-AE59-F2FA-F2F85E7582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36" y="2356"/>
                  <a:ext cx="752" cy="376"/>
                </a:xfrm>
                <a:prstGeom prst="ellipse">
                  <a:avLst/>
                </a:prstGeom>
                <a:solidFill>
                  <a:srgbClr val="CCFFCC"/>
                </a:solidFill>
                <a:ln w="381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</a:pPr>
                  <a:endParaRPr lang="en-US" sz="2000" dirty="0">
                    <a:solidFill>
                      <a:srgbClr val="0000FF"/>
                    </a:solidFill>
                    <a:latin typeface="Arial" pitchFamily="34" charset="0"/>
                  </a:endParaRPr>
                </a:p>
              </p:txBody>
            </p:sp>
          </p:grpSp>
          <p:sp>
            <p:nvSpPr>
              <p:cNvPr id="16" name="Line 55">
                <a:extLst>
                  <a:ext uri="{FF2B5EF4-FFF2-40B4-BE49-F238E27FC236}">
                    <a16:creationId xmlns:a16="http://schemas.microsoft.com/office/drawing/2014/main" id="{EAF4F691-449E-2000-9C13-D080966FBA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52900" y="2178050"/>
                <a:ext cx="501650" cy="0"/>
              </a:xfrm>
              <a:prstGeom prst="line">
                <a:avLst/>
              </a:prstGeom>
              <a:noFill/>
              <a:ln w="38100">
                <a:solidFill>
                  <a:schemeClr val="bg1">
                    <a:lumMod val="95000"/>
                  </a:schemeClr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7" name="Line 56">
                <a:extLst>
                  <a:ext uri="{FF2B5EF4-FFF2-40B4-BE49-F238E27FC236}">
                    <a16:creationId xmlns:a16="http://schemas.microsoft.com/office/drawing/2014/main" id="{B34CF3F6-FDE8-103A-9E41-757CFAC912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13250" y="2330450"/>
                <a:ext cx="450850" cy="0"/>
              </a:xfrm>
              <a:prstGeom prst="line">
                <a:avLst/>
              </a:prstGeom>
              <a:noFill/>
              <a:ln w="38100">
                <a:solidFill>
                  <a:schemeClr val="bg1">
                    <a:lumMod val="95000"/>
                  </a:schemeClr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sp>
          <p:nvSpPr>
            <p:cNvPr id="73740" name="Line 16"/>
            <p:cNvSpPr>
              <a:spLocks noChangeShapeType="1"/>
            </p:cNvSpPr>
            <p:nvPr/>
          </p:nvSpPr>
          <p:spPr bwMode="auto">
            <a:xfrm flipV="1">
              <a:off x="1778000" y="2532154"/>
              <a:ext cx="1618694" cy="1404845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3741" name="Line 17"/>
            <p:cNvSpPr>
              <a:spLocks noChangeShapeType="1"/>
            </p:cNvSpPr>
            <p:nvPr/>
          </p:nvSpPr>
          <p:spPr bwMode="auto">
            <a:xfrm flipH="1" flipV="1">
              <a:off x="5350228" y="2641600"/>
              <a:ext cx="352072" cy="132080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73744" name="Group 20"/>
          <p:cNvGrpSpPr>
            <a:grpSpLocks/>
          </p:cNvGrpSpPr>
          <p:nvPr/>
        </p:nvGrpSpPr>
        <p:grpSpPr bwMode="auto">
          <a:xfrm>
            <a:off x="1447800" y="3281363"/>
            <a:ext cx="635000" cy="623887"/>
            <a:chOff x="3192" y="2352"/>
            <a:chExt cx="936" cy="920"/>
          </a:xfrm>
        </p:grpSpPr>
        <p:grpSp>
          <p:nvGrpSpPr>
            <p:cNvPr id="73841" name="Group 21"/>
            <p:cNvGrpSpPr>
              <a:grpSpLocks/>
            </p:cNvGrpSpPr>
            <p:nvPr/>
          </p:nvGrpSpPr>
          <p:grpSpPr bwMode="auto">
            <a:xfrm>
              <a:off x="3304" y="2352"/>
              <a:ext cx="824" cy="896"/>
              <a:chOff x="-176" y="2720"/>
              <a:chExt cx="824" cy="896"/>
            </a:xfrm>
          </p:grpSpPr>
          <p:sp>
            <p:nvSpPr>
              <p:cNvPr id="73855" name="AutoShape 22"/>
              <p:cNvSpPr>
                <a:spLocks noChangeArrowheads="1"/>
              </p:cNvSpPr>
              <p:nvPr/>
            </p:nvSpPr>
            <p:spPr bwMode="auto">
              <a:xfrm>
                <a:off x="400" y="3136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3856" name="AutoShape 23"/>
              <p:cNvSpPr>
                <a:spLocks noChangeArrowheads="1"/>
              </p:cNvSpPr>
              <p:nvPr/>
            </p:nvSpPr>
            <p:spPr bwMode="auto">
              <a:xfrm rot="2143461">
                <a:off x="520" y="3104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grpSp>
            <p:nvGrpSpPr>
              <p:cNvPr id="73857" name="Group 24"/>
              <p:cNvGrpSpPr>
                <a:grpSpLocks/>
              </p:cNvGrpSpPr>
              <p:nvPr/>
            </p:nvGrpSpPr>
            <p:grpSpPr bwMode="auto">
              <a:xfrm rot="-2902327">
                <a:off x="416" y="2888"/>
                <a:ext cx="240" cy="224"/>
                <a:chOff x="496" y="3200"/>
                <a:chExt cx="240" cy="224"/>
              </a:xfrm>
            </p:grpSpPr>
            <p:sp>
              <p:nvSpPr>
                <p:cNvPr id="73865" name="AutoShape 25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3866" name="AutoShape 26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3858" name="Group 27"/>
              <p:cNvGrpSpPr>
                <a:grpSpLocks/>
              </p:cNvGrpSpPr>
              <p:nvPr/>
            </p:nvGrpSpPr>
            <p:grpSpPr bwMode="auto">
              <a:xfrm rot="-4011983">
                <a:off x="280" y="2728"/>
                <a:ext cx="240" cy="224"/>
                <a:chOff x="496" y="3200"/>
                <a:chExt cx="240" cy="224"/>
              </a:xfrm>
            </p:grpSpPr>
            <p:sp>
              <p:nvSpPr>
                <p:cNvPr id="73863" name="AutoShape 28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3864" name="AutoShape 29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3859" name="Group 30"/>
              <p:cNvGrpSpPr>
                <a:grpSpLocks/>
              </p:cNvGrpSpPr>
              <p:nvPr/>
            </p:nvGrpSpPr>
            <p:grpSpPr bwMode="auto">
              <a:xfrm rot="2117542">
                <a:off x="280" y="3256"/>
                <a:ext cx="240" cy="224"/>
                <a:chOff x="496" y="3200"/>
                <a:chExt cx="240" cy="224"/>
              </a:xfrm>
            </p:grpSpPr>
            <p:sp>
              <p:nvSpPr>
                <p:cNvPr id="73861" name="AutoShape 31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3862" name="AutoShape 32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73860" name="Freeform 33"/>
              <p:cNvSpPr>
                <a:spLocks/>
              </p:cNvSpPr>
              <p:nvPr/>
            </p:nvSpPr>
            <p:spPr bwMode="auto">
              <a:xfrm>
                <a:off x="-176" y="3472"/>
                <a:ext cx="464" cy="144"/>
              </a:xfrm>
              <a:custGeom>
                <a:avLst/>
                <a:gdLst>
                  <a:gd name="T0" fmla="*/ 464 w 464"/>
                  <a:gd name="T1" fmla="*/ 0 h 216"/>
                  <a:gd name="T2" fmla="*/ 224 w 464"/>
                  <a:gd name="T3" fmla="*/ 1 h 216"/>
                  <a:gd name="T4" fmla="*/ 0 w 464"/>
                  <a:gd name="T5" fmla="*/ 4 h 216"/>
                  <a:gd name="T6" fmla="*/ 144 w 464"/>
                  <a:gd name="T7" fmla="*/ 6 h 216"/>
                  <a:gd name="T8" fmla="*/ 312 w 464"/>
                  <a:gd name="T9" fmla="*/ 3 h 216"/>
                  <a:gd name="T10" fmla="*/ 464 w 464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4"/>
                  <a:gd name="T19" fmla="*/ 0 h 216"/>
                  <a:gd name="T20" fmla="*/ 464 w 464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4" h="216">
                    <a:moveTo>
                      <a:pt x="464" y="0"/>
                    </a:moveTo>
                    <a:lnTo>
                      <a:pt x="224" y="32"/>
                    </a:lnTo>
                    <a:lnTo>
                      <a:pt x="0" y="144"/>
                    </a:lnTo>
                    <a:lnTo>
                      <a:pt x="144" y="216"/>
                    </a:lnTo>
                    <a:lnTo>
                      <a:pt x="312" y="96"/>
                    </a:lnTo>
                    <a:lnTo>
                      <a:pt x="464" y="0"/>
                    </a:lnTo>
                    <a:close/>
                  </a:path>
                </a:pathLst>
              </a:custGeom>
              <a:solidFill>
                <a:srgbClr val="33CC33"/>
              </a:solidFill>
              <a:ln w="38100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73842" name="Group 34"/>
            <p:cNvGrpSpPr>
              <a:grpSpLocks/>
            </p:cNvGrpSpPr>
            <p:nvPr/>
          </p:nvGrpSpPr>
          <p:grpSpPr bwMode="auto">
            <a:xfrm flipH="1">
              <a:off x="3192" y="2376"/>
              <a:ext cx="824" cy="896"/>
              <a:chOff x="-176" y="2720"/>
              <a:chExt cx="824" cy="896"/>
            </a:xfrm>
          </p:grpSpPr>
          <p:sp>
            <p:nvSpPr>
              <p:cNvPr id="73843" name="AutoShape 35"/>
              <p:cNvSpPr>
                <a:spLocks noChangeArrowheads="1"/>
              </p:cNvSpPr>
              <p:nvPr/>
            </p:nvSpPr>
            <p:spPr bwMode="auto">
              <a:xfrm>
                <a:off x="400" y="3136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3844" name="AutoShape 36"/>
              <p:cNvSpPr>
                <a:spLocks noChangeArrowheads="1"/>
              </p:cNvSpPr>
              <p:nvPr/>
            </p:nvSpPr>
            <p:spPr bwMode="auto">
              <a:xfrm rot="2143461">
                <a:off x="520" y="3104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grpSp>
            <p:nvGrpSpPr>
              <p:cNvPr id="73845" name="Group 37"/>
              <p:cNvGrpSpPr>
                <a:grpSpLocks/>
              </p:cNvGrpSpPr>
              <p:nvPr/>
            </p:nvGrpSpPr>
            <p:grpSpPr bwMode="auto">
              <a:xfrm rot="-2902327">
                <a:off x="416" y="2888"/>
                <a:ext cx="240" cy="224"/>
                <a:chOff x="496" y="3200"/>
                <a:chExt cx="240" cy="224"/>
              </a:xfrm>
            </p:grpSpPr>
            <p:sp>
              <p:nvSpPr>
                <p:cNvPr id="73853" name="AutoShape 38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3854" name="AutoShape 39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3846" name="Group 40"/>
              <p:cNvGrpSpPr>
                <a:grpSpLocks/>
              </p:cNvGrpSpPr>
              <p:nvPr/>
            </p:nvGrpSpPr>
            <p:grpSpPr bwMode="auto">
              <a:xfrm rot="-4011983">
                <a:off x="280" y="2728"/>
                <a:ext cx="240" cy="224"/>
                <a:chOff x="496" y="3200"/>
                <a:chExt cx="240" cy="224"/>
              </a:xfrm>
            </p:grpSpPr>
            <p:sp>
              <p:nvSpPr>
                <p:cNvPr id="73851" name="AutoShape 41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3852" name="AutoShape 42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3847" name="Group 43"/>
              <p:cNvGrpSpPr>
                <a:grpSpLocks/>
              </p:cNvGrpSpPr>
              <p:nvPr/>
            </p:nvGrpSpPr>
            <p:grpSpPr bwMode="auto">
              <a:xfrm rot="2117542">
                <a:off x="280" y="3256"/>
                <a:ext cx="240" cy="224"/>
                <a:chOff x="496" y="3200"/>
                <a:chExt cx="240" cy="224"/>
              </a:xfrm>
            </p:grpSpPr>
            <p:sp>
              <p:nvSpPr>
                <p:cNvPr id="73849" name="AutoShape 44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3850" name="AutoShape 45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73848" name="Freeform 46"/>
              <p:cNvSpPr>
                <a:spLocks/>
              </p:cNvSpPr>
              <p:nvPr/>
            </p:nvSpPr>
            <p:spPr bwMode="auto">
              <a:xfrm>
                <a:off x="-176" y="3472"/>
                <a:ext cx="464" cy="144"/>
              </a:xfrm>
              <a:custGeom>
                <a:avLst/>
                <a:gdLst>
                  <a:gd name="T0" fmla="*/ 464 w 464"/>
                  <a:gd name="T1" fmla="*/ 0 h 216"/>
                  <a:gd name="T2" fmla="*/ 224 w 464"/>
                  <a:gd name="T3" fmla="*/ 1 h 216"/>
                  <a:gd name="T4" fmla="*/ 0 w 464"/>
                  <a:gd name="T5" fmla="*/ 4 h 216"/>
                  <a:gd name="T6" fmla="*/ 144 w 464"/>
                  <a:gd name="T7" fmla="*/ 6 h 216"/>
                  <a:gd name="T8" fmla="*/ 312 w 464"/>
                  <a:gd name="T9" fmla="*/ 3 h 216"/>
                  <a:gd name="T10" fmla="*/ 464 w 464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4"/>
                  <a:gd name="T19" fmla="*/ 0 h 216"/>
                  <a:gd name="T20" fmla="*/ 464 w 464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4" h="216">
                    <a:moveTo>
                      <a:pt x="464" y="0"/>
                    </a:moveTo>
                    <a:lnTo>
                      <a:pt x="224" y="32"/>
                    </a:lnTo>
                    <a:lnTo>
                      <a:pt x="0" y="144"/>
                    </a:lnTo>
                    <a:lnTo>
                      <a:pt x="144" y="216"/>
                    </a:lnTo>
                    <a:lnTo>
                      <a:pt x="312" y="96"/>
                    </a:lnTo>
                    <a:lnTo>
                      <a:pt x="464" y="0"/>
                    </a:lnTo>
                    <a:close/>
                  </a:path>
                </a:pathLst>
              </a:custGeom>
              <a:solidFill>
                <a:srgbClr val="33CC33"/>
              </a:solidFill>
              <a:ln w="38100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</p:grpSp>
      <p:grpSp>
        <p:nvGrpSpPr>
          <p:cNvPr id="73745" name="Group 47"/>
          <p:cNvGrpSpPr>
            <a:grpSpLocks/>
          </p:cNvGrpSpPr>
          <p:nvPr/>
        </p:nvGrpSpPr>
        <p:grpSpPr bwMode="auto">
          <a:xfrm>
            <a:off x="5422900" y="3306763"/>
            <a:ext cx="635000" cy="623887"/>
            <a:chOff x="3192" y="2352"/>
            <a:chExt cx="936" cy="920"/>
          </a:xfrm>
        </p:grpSpPr>
        <p:grpSp>
          <p:nvGrpSpPr>
            <p:cNvPr id="73815" name="Group 48"/>
            <p:cNvGrpSpPr>
              <a:grpSpLocks/>
            </p:cNvGrpSpPr>
            <p:nvPr/>
          </p:nvGrpSpPr>
          <p:grpSpPr bwMode="auto">
            <a:xfrm>
              <a:off x="3304" y="2352"/>
              <a:ext cx="824" cy="896"/>
              <a:chOff x="-176" y="2720"/>
              <a:chExt cx="824" cy="896"/>
            </a:xfrm>
          </p:grpSpPr>
          <p:sp>
            <p:nvSpPr>
              <p:cNvPr id="73829" name="AutoShape 49"/>
              <p:cNvSpPr>
                <a:spLocks noChangeArrowheads="1"/>
              </p:cNvSpPr>
              <p:nvPr/>
            </p:nvSpPr>
            <p:spPr bwMode="auto">
              <a:xfrm>
                <a:off x="400" y="3136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3830" name="AutoShape 50"/>
              <p:cNvSpPr>
                <a:spLocks noChangeArrowheads="1"/>
              </p:cNvSpPr>
              <p:nvPr/>
            </p:nvSpPr>
            <p:spPr bwMode="auto">
              <a:xfrm rot="2143461">
                <a:off x="520" y="3104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grpSp>
            <p:nvGrpSpPr>
              <p:cNvPr id="73831" name="Group 51"/>
              <p:cNvGrpSpPr>
                <a:grpSpLocks/>
              </p:cNvGrpSpPr>
              <p:nvPr/>
            </p:nvGrpSpPr>
            <p:grpSpPr bwMode="auto">
              <a:xfrm rot="-2902327">
                <a:off x="416" y="2888"/>
                <a:ext cx="240" cy="224"/>
                <a:chOff x="496" y="3200"/>
                <a:chExt cx="240" cy="224"/>
              </a:xfrm>
            </p:grpSpPr>
            <p:sp>
              <p:nvSpPr>
                <p:cNvPr id="73839" name="AutoShape 52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3840" name="AutoShape 53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3832" name="Group 54"/>
              <p:cNvGrpSpPr>
                <a:grpSpLocks/>
              </p:cNvGrpSpPr>
              <p:nvPr/>
            </p:nvGrpSpPr>
            <p:grpSpPr bwMode="auto">
              <a:xfrm rot="-4011983">
                <a:off x="280" y="2728"/>
                <a:ext cx="240" cy="224"/>
                <a:chOff x="496" y="3200"/>
                <a:chExt cx="240" cy="224"/>
              </a:xfrm>
            </p:grpSpPr>
            <p:sp>
              <p:nvSpPr>
                <p:cNvPr id="73837" name="AutoShape 55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3838" name="AutoShape 56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3833" name="Group 57"/>
              <p:cNvGrpSpPr>
                <a:grpSpLocks/>
              </p:cNvGrpSpPr>
              <p:nvPr/>
            </p:nvGrpSpPr>
            <p:grpSpPr bwMode="auto">
              <a:xfrm rot="2117542">
                <a:off x="280" y="3256"/>
                <a:ext cx="240" cy="224"/>
                <a:chOff x="496" y="3200"/>
                <a:chExt cx="240" cy="224"/>
              </a:xfrm>
            </p:grpSpPr>
            <p:sp>
              <p:nvSpPr>
                <p:cNvPr id="73835" name="AutoShape 58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3836" name="AutoShape 59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73834" name="Freeform 60"/>
              <p:cNvSpPr>
                <a:spLocks/>
              </p:cNvSpPr>
              <p:nvPr/>
            </p:nvSpPr>
            <p:spPr bwMode="auto">
              <a:xfrm>
                <a:off x="-176" y="3472"/>
                <a:ext cx="464" cy="144"/>
              </a:xfrm>
              <a:custGeom>
                <a:avLst/>
                <a:gdLst>
                  <a:gd name="T0" fmla="*/ 464 w 464"/>
                  <a:gd name="T1" fmla="*/ 0 h 216"/>
                  <a:gd name="T2" fmla="*/ 224 w 464"/>
                  <a:gd name="T3" fmla="*/ 1 h 216"/>
                  <a:gd name="T4" fmla="*/ 0 w 464"/>
                  <a:gd name="T5" fmla="*/ 4 h 216"/>
                  <a:gd name="T6" fmla="*/ 144 w 464"/>
                  <a:gd name="T7" fmla="*/ 6 h 216"/>
                  <a:gd name="T8" fmla="*/ 312 w 464"/>
                  <a:gd name="T9" fmla="*/ 3 h 216"/>
                  <a:gd name="T10" fmla="*/ 464 w 464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4"/>
                  <a:gd name="T19" fmla="*/ 0 h 216"/>
                  <a:gd name="T20" fmla="*/ 464 w 464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4" h="216">
                    <a:moveTo>
                      <a:pt x="464" y="0"/>
                    </a:moveTo>
                    <a:lnTo>
                      <a:pt x="224" y="32"/>
                    </a:lnTo>
                    <a:lnTo>
                      <a:pt x="0" y="144"/>
                    </a:lnTo>
                    <a:lnTo>
                      <a:pt x="144" y="216"/>
                    </a:lnTo>
                    <a:lnTo>
                      <a:pt x="312" y="96"/>
                    </a:lnTo>
                    <a:lnTo>
                      <a:pt x="464" y="0"/>
                    </a:lnTo>
                    <a:close/>
                  </a:path>
                </a:pathLst>
              </a:custGeom>
              <a:solidFill>
                <a:srgbClr val="33CC33"/>
              </a:solidFill>
              <a:ln w="38100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73816" name="Group 61"/>
            <p:cNvGrpSpPr>
              <a:grpSpLocks/>
            </p:cNvGrpSpPr>
            <p:nvPr/>
          </p:nvGrpSpPr>
          <p:grpSpPr bwMode="auto">
            <a:xfrm flipH="1">
              <a:off x="3192" y="2376"/>
              <a:ext cx="824" cy="896"/>
              <a:chOff x="-176" y="2720"/>
              <a:chExt cx="824" cy="896"/>
            </a:xfrm>
          </p:grpSpPr>
          <p:sp>
            <p:nvSpPr>
              <p:cNvPr id="73817" name="AutoShape 62"/>
              <p:cNvSpPr>
                <a:spLocks noChangeArrowheads="1"/>
              </p:cNvSpPr>
              <p:nvPr/>
            </p:nvSpPr>
            <p:spPr bwMode="auto">
              <a:xfrm>
                <a:off x="400" y="3136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3818" name="AutoShape 63"/>
              <p:cNvSpPr>
                <a:spLocks noChangeArrowheads="1"/>
              </p:cNvSpPr>
              <p:nvPr/>
            </p:nvSpPr>
            <p:spPr bwMode="auto">
              <a:xfrm rot="2143461">
                <a:off x="520" y="3104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grpSp>
            <p:nvGrpSpPr>
              <p:cNvPr id="73819" name="Group 64"/>
              <p:cNvGrpSpPr>
                <a:grpSpLocks/>
              </p:cNvGrpSpPr>
              <p:nvPr/>
            </p:nvGrpSpPr>
            <p:grpSpPr bwMode="auto">
              <a:xfrm rot="-2902327">
                <a:off x="416" y="2888"/>
                <a:ext cx="240" cy="224"/>
                <a:chOff x="496" y="3200"/>
                <a:chExt cx="240" cy="224"/>
              </a:xfrm>
            </p:grpSpPr>
            <p:sp>
              <p:nvSpPr>
                <p:cNvPr id="73827" name="AutoShape 65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3828" name="AutoShape 66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3820" name="Group 67"/>
              <p:cNvGrpSpPr>
                <a:grpSpLocks/>
              </p:cNvGrpSpPr>
              <p:nvPr/>
            </p:nvGrpSpPr>
            <p:grpSpPr bwMode="auto">
              <a:xfrm rot="-4011983">
                <a:off x="280" y="2728"/>
                <a:ext cx="240" cy="224"/>
                <a:chOff x="496" y="3200"/>
                <a:chExt cx="240" cy="224"/>
              </a:xfrm>
            </p:grpSpPr>
            <p:sp>
              <p:nvSpPr>
                <p:cNvPr id="73825" name="AutoShape 68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3826" name="AutoShape 69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3821" name="Group 70"/>
              <p:cNvGrpSpPr>
                <a:grpSpLocks/>
              </p:cNvGrpSpPr>
              <p:nvPr/>
            </p:nvGrpSpPr>
            <p:grpSpPr bwMode="auto">
              <a:xfrm rot="2117542">
                <a:off x="280" y="3256"/>
                <a:ext cx="240" cy="224"/>
                <a:chOff x="496" y="3200"/>
                <a:chExt cx="240" cy="224"/>
              </a:xfrm>
            </p:grpSpPr>
            <p:sp>
              <p:nvSpPr>
                <p:cNvPr id="73823" name="AutoShape 71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3824" name="AutoShape 72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73822" name="Freeform 73"/>
              <p:cNvSpPr>
                <a:spLocks/>
              </p:cNvSpPr>
              <p:nvPr/>
            </p:nvSpPr>
            <p:spPr bwMode="auto">
              <a:xfrm>
                <a:off x="-176" y="3472"/>
                <a:ext cx="464" cy="144"/>
              </a:xfrm>
              <a:custGeom>
                <a:avLst/>
                <a:gdLst>
                  <a:gd name="T0" fmla="*/ 464 w 464"/>
                  <a:gd name="T1" fmla="*/ 0 h 216"/>
                  <a:gd name="T2" fmla="*/ 224 w 464"/>
                  <a:gd name="T3" fmla="*/ 1 h 216"/>
                  <a:gd name="T4" fmla="*/ 0 w 464"/>
                  <a:gd name="T5" fmla="*/ 4 h 216"/>
                  <a:gd name="T6" fmla="*/ 144 w 464"/>
                  <a:gd name="T7" fmla="*/ 6 h 216"/>
                  <a:gd name="T8" fmla="*/ 312 w 464"/>
                  <a:gd name="T9" fmla="*/ 3 h 216"/>
                  <a:gd name="T10" fmla="*/ 464 w 464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4"/>
                  <a:gd name="T19" fmla="*/ 0 h 216"/>
                  <a:gd name="T20" fmla="*/ 464 w 464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4" h="216">
                    <a:moveTo>
                      <a:pt x="464" y="0"/>
                    </a:moveTo>
                    <a:lnTo>
                      <a:pt x="224" y="32"/>
                    </a:lnTo>
                    <a:lnTo>
                      <a:pt x="0" y="144"/>
                    </a:lnTo>
                    <a:lnTo>
                      <a:pt x="144" y="216"/>
                    </a:lnTo>
                    <a:lnTo>
                      <a:pt x="312" y="96"/>
                    </a:lnTo>
                    <a:lnTo>
                      <a:pt x="464" y="0"/>
                    </a:lnTo>
                    <a:close/>
                  </a:path>
                </a:pathLst>
              </a:custGeom>
              <a:solidFill>
                <a:srgbClr val="33CC33"/>
              </a:solidFill>
              <a:ln w="38100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</p:grpSp>
      <p:grpSp>
        <p:nvGrpSpPr>
          <p:cNvPr id="73746" name="Group 74"/>
          <p:cNvGrpSpPr>
            <a:grpSpLocks/>
          </p:cNvGrpSpPr>
          <p:nvPr/>
        </p:nvGrpSpPr>
        <p:grpSpPr bwMode="auto">
          <a:xfrm>
            <a:off x="3454400" y="1566863"/>
            <a:ext cx="635000" cy="623887"/>
            <a:chOff x="3192" y="2352"/>
            <a:chExt cx="936" cy="920"/>
          </a:xfrm>
        </p:grpSpPr>
        <p:grpSp>
          <p:nvGrpSpPr>
            <p:cNvPr id="73789" name="Group 75"/>
            <p:cNvGrpSpPr>
              <a:grpSpLocks/>
            </p:cNvGrpSpPr>
            <p:nvPr/>
          </p:nvGrpSpPr>
          <p:grpSpPr bwMode="auto">
            <a:xfrm>
              <a:off x="3304" y="2352"/>
              <a:ext cx="824" cy="896"/>
              <a:chOff x="-176" y="2720"/>
              <a:chExt cx="824" cy="896"/>
            </a:xfrm>
          </p:grpSpPr>
          <p:sp>
            <p:nvSpPr>
              <p:cNvPr id="73803" name="AutoShape 76"/>
              <p:cNvSpPr>
                <a:spLocks noChangeArrowheads="1"/>
              </p:cNvSpPr>
              <p:nvPr/>
            </p:nvSpPr>
            <p:spPr bwMode="auto">
              <a:xfrm>
                <a:off x="400" y="3136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3804" name="AutoShape 77"/>
              <p:cNvSpPr>
                <a:spLocks noChangeArrowheads="1"/>
              </p:cNvSpPr>
              <p:nvPr/>
            </p:nvSpPr>
            <p:spPr bwMode="auto">
              <a:xfrm rot="2143461">
                <a:off x="520" y="3104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grpSp>
            <p:nvGrpSpPr>
              <p:cNvPr id="73805" name="Group 78"/>
              <p:cNvGrpSpPr>
                <a:grpSpLocks/>
              </p:cNvGrpSpPr>
              <p:nvPr/>
            </p:nvGrpSpPr>
            <p:grpSpPr bwMode="auto">
              <a:xfrm rot="-2902327">
                <a:off x="416" y="2888"/>
                <a:ext cx="240" cy="224"/>
                <a:chOff x="496" y="3200"/>
                <a:chExt cx="240" cy="224"/>
              </a:xfrm>
            </p:grpSpPr>
            <p:sp>
              <p:nvSpPr>
                <p:cNvPr id="73813" name="AutoShape 79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3814" name="AutoShape 80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3806" name="Group 81"/>
              <p:cNvGrpSpPr>
                <a:grpSpLocks/>
              </p:cNvGrpSpPr>
              <p:nvPr/>
            </p:nvGrpSpPr>
            <p:grpSpPr bwMode="auto">
              <a:xfrm rot="-4011983">
                <a:off x="280" y="2728"/>
                <a:ext cx="240" cy="224"/>
                <a:chOff x="496" y="3200"/>
                <a:chExt cx="240" cy="224"/>
              </a:xfrm>
            </p:grpSpPr>
            <p:sp>
              <p:nvSpPr>
                <p:cNvPr id="73811" name="AutoShape 82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3812" name="AutoShape 83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3807" name="Group 84"/>
              <p:cNvGrpSpPr>
                <a:grpSpLocks/>
              </p:cNvGrpSpPr>
              <p:nvPr/>
            </p:nvGrpSpPr>
            <p:grpSpPr bwMode="auto">
              <a:xfrm rot="2117542">
                <a:off x="280" y="3256"/>
                <a:ext cx="240" cy="224"/>
                <a:chOff x="496" y="3200"/>
                <a:chExt cx="240" cy="224"/>
              </a:xfrm>
            </p:grpSpPr>
            <p:sp>
              <p:nvSpPr>
                <p:cNvPr id="73809" name="AutoShape 85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3810" name="AutoShape 86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73808" name="Freeform 87"/>
              <p:cNvSpPr>
                <a:spLocks/>
              </p:cNvSpPr>
              <p:nvPr/>
            </p:nvSpPr>
            <p:spPr bwMode="auto">
              <a:xfrm>
                <a:off x="-176" y="3472"/>
                <a:ext cx="464" cy="144"/>
              </a:xfrm>
              <a:custGeom>
                <a:avLst/>
                <a:gdLst>
                  <a:gd name="T0" fmla="*/ 464 w 464"/>
                  <a:gd name="T1" fmla="*/ 0 h 216"/>
                  <a:gd name="T2" fmla="*/ 224 w 464"/>
                  <a:gd name="T3" fmla="*/ 1 h 216"/>
                  <a:gd name="T4" fmla="*/ 0 w 464"/>
                  <a:gd name="T5" fmla="*/ 4 h 216"/>
                  <a:gd name="T6" fmla="*/ 144 w 464"/>
                  <a:gd name="T7" fmla="*/ 6 h 216"/>
                  <a:gd name="T8" fmla="*/ 312 w 464"/>
                  <a:gd name="T9" fmla="*/ 3 h 216"/>
                  <a:gd name="T10" fmla="*/ 464 w 464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4"/>
                  <a:gd name="T19" fmla="*/ 0 h 216"/>
                  <a:gd name="T20" fmla="*/ 464 w 464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4" h="216">
                    <a:moveTo>
                      <a:pt x="464" y="0"/>
                    </a:moveTo>
                    <a:lnTo>
                      <a:pt x="224" y="32"/>
                    </a:lnTo>
                    <a:lnTo>
                      <a:pt x="0" y="144"/>
                    </a:lnTo>
                    <a:lnTo>
                      <a:pt x="144" y="216"/>
                    </a:lnTo>
                    <a:lnTo>
                      <a:pt x="312" y="96"/>
                    </a:lnTo>
                    <a:lnTo>
                      <a:pt x="464" y="0"/>
                    </a:lnTo>
                    <a:close/>
                  </a:path>
                </a:pathLst>
              </a:custGeom>
              <a:solidFill>
                <a:srgbClr val="33CC33"/>
              </a:solidFill>
              <a:ln w="38100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73790" name="Group 88"/>
            <p:cNvGrpSpPr>
              <a:grpSpLocks/>
            </p:cNvGrpSpPr>
            <p:nvPr/>
          </p:nvGrpSpPr>
          <p:grpSpPr bwMode="auto">
            <a:xfrm flipH="1">
              <a:off x="3192" y="2376"/>
              <a:ext cx="824" cy="896"/>
              <a:chOff x="-176" y="2720"/>
              <a:chExt cx="824" cy="896"/>
            </a:xfrm>
          </p:grpSpPr>
          <p:sp>
            <p:nvSpPr>
              <p:cNvPr id="73791" name="AutoShape 89"/>
              <p:cNvSpPr>
                <a:spLocks noChangeArrowheads="1"/>
              </p:cNvSpPr>
              <p:nvPr/>
            </p:nvSpPr>
            <p:spPr bwMode="auto">
              <a:xfrm>
                <a:off x="400" y="3136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3792" name="AutoShape 90"/>
              <p:cNvSpPr>
                <a:spLocks noChangeArrowheads="1"/>
              </p:cNvSpPr>
              <p:nvPr/>
            </p:nvSpPr>
            <p:spPr bwMode="auto">
              <a:xfrm rot="2143461">
                <a:off x="520" y="3104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grpSp>
            <p:nvGrpSpPr>
              <p:cNvPr id="73793" name="Group 91"/>
              <p:cNvGrpSpPr>
                <a:grpSpLocks/>
              </p:cNvGrpSpPr>
              <p:nvPr/>
            </p:nvGrpSpPr>
            <p:grpSpPr bwMode="auto">
              <a:xfrm rot="-2902327">
                <a:off x="416" y="2888"/>
                <a:ext cx="240" cy="224"/>
                <a:chOff x="496" y="3200"/>
                <a:chExt cx="240" cy="224"/>
              </a:xfrm>
            </p:grpSpPr>
            <p:sp>
              <p:nvSpPr>
                <p:cNvPr id="73801" name="AutoShape 92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3802" name="AutoShape 93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3794" name="Group 94"/>
              <p:cNvGrpSpPr>
                <a:grpSpLocks/>
              </p:cNvGrpSpPr>
              <p:nvPr/>
            </p:nvGrpSpPr>
            <p:grpSpPr bwMode="auto">
              <a:xfrm rot="-4011983">
                <a:off x="280" y="2728"/>
                <a:ext cx="240" cy="224"/>
                <a:chOff x="496" y="3200"/>
                <a:chExt cx="240" cy="224"/>
              </a:xfrm>
            </p:grpSpPr>
            <p:sp>
              <p:nvSpPr>
                <p:cNvPr id="73799" name="AutoShape 95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3800" name="AutoShape 96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3795" name="Group 97"/>
              <p:cNvGrpSpPr>
                <a:grpSpLocks/>
              </p:cNvGrpSpPr>
              <p:nvPr/>
            </p:nvGrpSpPr>
            <p:grpSpPr bwMode="auto">
              <a:xfrm rot="2117542">
                <a:off x="280" y="3256"/>
                <a:ext cx="240" cy="224"/>
                <a:chOff x="496" y="3200"/>
                <a:chExt cx="240" cy="224"/>
              </a:xfrm>
            </p:grpSpPr>
            <p:sp>
              <p:nvSpPr>
                <p:cNvPr id="73797" name="AutoShape 98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3798" name="AutoShape 99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73796" name="Freeform 100"/>
              <p:cNvSpPr>
                <a:spLocks/>
              </p:cNvSpPr>
              <p:nvPr/>
            </p:nvSpPr>
            <p:spPr bwMode="auto">
              <a:xfrm>
                <a:off x="-176" y="3472"/>
                <a:ext cx="464" cy="144"/>
              </a:xfrm>
              <a:custGeom>
                <a:avLst/>
                <a:gdLst>
                  <a:gd name="T0" fmla="*/ 464 w 464"/>
                  <a:gd name="T1" fmla="*/ 0 h 216"/>
                  <a:gd name="T2" fmla="*/ 224 w 464"/>
                  <a:gd name="T3" fmla="*/ 1 h 216"/>
                  <a:gd name="T4" fmla="*/ 0 w 464"/>
                  <a:gd name="T5" fmla="*/ 4 h 216"/>
                  <a:gd name="T6" fmla="*/ 144 w 464"/>
                  <a:gd name="T7" fmla="*/ 6 h 216"/>
                  <a:gd name="T8" fmla="*/ 312 w 464"/>
                  <a:gd name="T9" fmla="*/ 3 h 216"/>
                  <a:gd name="T10" fmla="*/ 464 w 464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4"/>
                  <a:gd name="T19" fmla="*/ 0 h 216"/>
                  <a:gd name="T20" fmla="*/ 464 w 464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4" h="216">
                    <a:moveTo>
                      <a:pt x="464" y="0"/>
                    </a:moveTo>
                    <a:lnTo>
                      <a:pt x="224" y="32"/>
                    </a:lnTo>
                    <a:lnTo>
                      <a:pt x="0" y="144"/>
                    </a:lnTo>
                    <a:lnTo>
                      <a:pt x="144" y="216"/>
                    </a:lnTo>
                    <a:lnTo>
                      <a:pt x="312" y="96"/>
                    </a:lnTo>
                    <a:lnTo>
                      <a:pt x="464" y="0"/>
                    </a:lnTo>
                    <a:close/>
                  </a:path>
                </a:pathLst>
              </a:custGeom>
              <a:solidFill>
                <a:srgbClr val="33CC33"/>
              </a:solidFill>
              <a:ln w="38100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</p:grpSp>
      <p:grpSp>
        <p:nvGrpSpPr>
          <p:cNvPr id="73747" name="Group 101"/>
          <p:cNvGrpSpPr>
            <a:grpSpLocks/>
          </p:cNvGrpSpPr>
          <p:nvPr/>
        </p:nvGrpSpPr>
        <p:grpSpPr bwMode="auto">
          <a:xfrm>
            <a:off x="2951163" y="47879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3780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3781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3782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3783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3784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3785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3786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3787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3788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1049711" name="AutoShape 111"/>
          <p:cNvSpPr>
            <a:spLocks noChangeArrowheads="1"/>
          </p:cNvSpPr>
          <p:nvPr/>
        </p:nvSpPr>
        <p:spPr bwMode="auto">
          <a:xfrm>
            <a:off x="2946400" y="3898900"/>
            <a:ext cx="495300" cy="317500"/>
          </a:xfrm>
          <a:prstGeom prst="wedgeRoundRectCallout">
            <a:avLst>
              <a:gd name="adj1" fmla="val 2565"/>
              <a:gd name="adj2" fmla="val 210000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grpSp>
        <p:nvGrpSpPr>
          <p:cNvPr id="73749" name="Group 112"/>
          <p:cNvGrpSpPr>
            <a:grpSpLocks/>
          </p:cNvGrpSpPr>
          <p:nvPr/>
        </p:nvGrpSpPr>
        <p:grpSpPr bwMode="auto">
          <a:xfrm>
            <a:off x="1019175" y="3302000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3776" name="Rectangle 113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3777" name="Rectangle 114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3778" name="Line 115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3779" name="Rectangle 116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1049717" name="Text Box 117"/>
          <p:cNvSpPr txBox="1">
            <a:spLocks noChangeArrowheads="1"/>
          </p:cNvSpPr>
          <p:nvPr/>
        </p:nvSpPr>
        <p:spPr bwMode="auto">
          <a:xfrm>
            <a:off x="4292600" y="4745038"/>
            <a:ext cx="2463800" cy="83099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Loser spins on own flag</a:t>
            </a:r>
          </a:p>
        </p:txBody>
      </p:sp>
      <p:grpSp>
        <p:nvGrpSpPr>
          <p:cNvPr id="73751" name="Group 118"/>
          <p:cNvGrpSpPr>
            <a:grpSpLocks/>
          </p:cNvGrpSpPr>
          <p:nvPr/>
        </p:nvGrpSpPr>
        <p:grpSpPr bwMode="auto">
          <a:xfrm>
            <a:off x="5230717" y="3276600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3772" name="Rectangle 119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3773" name="Rectangle 120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3774" name="Line 121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3775" name="Rectangle 122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73752" name="Group 123"/>
          <p:cNvGrpSpPr>
            <a:grpSpLocks/>
          </p:cNvGrpSpPr>
          <p:nvPr/>
        </p:nvGrpSpPr>
        <p:grpSpPr bwMode="auto">
          <a:xfrm>
            <a:off x="6645275" y="3213100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3768" name="Rectangle 124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3769" name="Rectangle 125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solidFill>
                  <a:srgbClr val="0000FF"/>
                </a:solidFill>
                <a:latin typeface="Arial" pitchFamily="34" charset="0"/>
              </a:endParaRPr>
            </a:p>
          </p:txBody>
        </p:sp>
        <p:sp>
          <p:nvSpPr>
            <p:cNvPr id="73770" name="Line 126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3771" name="Rectangle 127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73753" name="Group 128"/>
          <p:cNvGrpSpPr>
            <a:grpSpLocks/>
          </p:cNvGrpSpPr>
          <p:nvPr/>
        </p:nvGrpSpPr>
        <p:grpSpPr bwMode="auto">
          <a:xfrm>
            <a:off x="4722717" y="1485900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3764" name="Rectangle 129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3765" name="Rectangle 130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3766" name="Line 131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3767" name="Rectangle 132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73754" name="Group 133"/>
          <p:cNvGrpSpPr>
            <a:grpSpLocks/>
          </p:cNvGrpSpPr>
          <p:nvPr/>
        </p:nvGrpSpPr>
        <p:grpSpPr bwMode="auto">
          <a:xfrm>
            <a:off x="3224117" y="1447800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3760" name="Rectangle 134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3761" name="Rectangle 135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3762" name="Line 136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3763" name="Rectangle 137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73755" name="Group 138"/>
          <p:cNvGrpSpPr>
            <a:grpSpLocks/>
          </p:cNvGrpSpPr>
          <p:nvPr/>
        </p:nvGrpSpPr>
        <p:grpSpPr bwMode="auto">
          <a:xfrm>
            <a:off x="2606675" y="3263900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3756" name="Rectangle 139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3757" name="Rectangle 140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3758" name="Line 141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3759" name="Rectangle 142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49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49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9711" grpId="0" animBg="1"/>
      <p:bldP spid="1049717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9A2D174-223E-A547-14BD-EFE9316E7087}"/>
              </a:ext>
            </a:extLst>
          </p:cNvPr>
          <p:cNvGrpSpPr/>
          <p:nvPr/>
        </p:nvGrpSpPr>
        <p:grpSpPr>
          <a:xfrm>
            <a:off x="1168400" y="3765550"/>
            <a:ext cx="2628900" cy="596900"/>
            <a:chOff x="1168400" y="3765550"/>
            <a:chExt cx="2628900" cy="596900"/>
          </a:xfrm>
        </p:grpSpPr>
        <p:grpSp>
          <p:nvGrpSpPr>
            <p:cNvPr id="4" name="Group 46">
              <a:extLst>
                <a:ext uri="{FF2B5EF4-FFF2-40B4-BE49-F238E27FC236}">
                  <a16:creationId xmlns:a16="http://schemas.microsoft.com/office/drawing/2014/main" id="{1063648A-2886-826B-6C01-72075B874C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68400" y="3765550"/>
              <a:ext cx="2628900" cy="596900"/>
              <a:chOff x="736" y="2356"/>
              <a:chExt cx="1656" cy="376"/>
            </a:xfrm>
          </p:grpSpPr>
          <p:sp>
            <p:nvSpPr>
              <p:cNvPr id="7" name="Oval 47">
                <a:extLst>
                  <a:ext uri="{FF2B5EF4-FFF2-40B4-BE49-F238E27FC236}">
                    <a16:creationId xmlns:a16="http://schemas.microsoft.com/office/drawing/2014/main" id="{808DE82B-CF19-3F15-265B-BF04038970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0" y="2356"/>
                <a:ext cx="752" cy="376"/>
              </a:xfrm>
              <a:prstGeom prst="ellipse">
                <a:avLst/>
              </a:prstGeom>
              <a:solidFill>
                <a:srgbClr val="CCFFCC"/>
              </a:solidFill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</a:pPr>
                <a:endParaRPr lang="en-US" sz="2000" dirty="0">
                  <a:solidFill>
                    <a:srgbClr val="0000FF"/>
                  </a:solidFill>
                  <a:latin typeface="Arial" pitchFamily="34" charset="0"/>
                </a:endParaRPr>
              </a:p>
            </p:txBody>
          </p:sp>
          <p:sp>
            <p:nvSpPr>
              <p:cNvPr id="8" name="Oval 48">
                <a:extLst>
                  <a:ext uri="{FF2B5EF4-FFF2-40B4-BE49-F238E27FC236}">
                    <a16:creationId xmlns:a16="http://schemas.microsoft.com/office/drawing/2014/main" id="{319BE26D-7C52-AC13-3788-05A521671F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6" y="2356"/>
                <a:ext cx="752" cy="376"/>
              </a:xfrm>
              <a:prstGeom prst="ellipse">
                <a:avLst/>
              </a:prstGeom>
              <a:solidFill>
                <a:srgbClr val="CCFFCC"/>
              </a:solidFill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</a:pPr>
                <a:endParaRPr lang="en-US" sz="2000" dirty="0">
                  <a:solidFill>
                    <a:srgbClr val="0000FF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5" name="Line 49">
              <a:extLst>
                <a:ext uri="{FF2B5EF4-FFF2-40B4-BE49-F238E27FC236}">
                  <a16:creationId xmlns:a16="http://schemas.microsoft.com/office/drawing/2014/main" id="{469E00E9-90FC-B34F-89F7-410C567FB9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08200" y="3943524"/>
              <a:ext cx="466028" cy="25226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6" name="Line 51">
              <a:extLst>
                <a:ext uri="{FF2B5EF4-FFF2-40B4-BE49-F238E27FC236}">
                  <a16:creationId xmlns:a16="http://schemas.microsoft.com/office/drawing/2014/main" id="{8ACAE56E-E5C5-4D35-425C-D1DF1C2390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62200" y="4121150"/>
              <a:ext cx="457200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A86EBEE-1A22-B39F-6897-E9C3DF677D2E}"/>
              </a:ext>
            </a:extLst>
          </p:cNvPr>
          <p:cNvGrpSpPr/>
          <p:nvPr/>
        </p:nvGrpSpPr>
        <p:grpSpPr>
          <a:xfrm>
            <a:off x="5168900" y="3765550"/>
            <a:ext cx="2628900" cy="596900"/>
            <a:chOff x="5168900" y="3765550"/>
            <a:chExt cx="2628900" cy="596900"/>
          </a:xfrm>
        </p:grpSpPr>
        <p:grpSp>
          <p:nvGrpSpPr>
            <p:cNvPr id="10" name="Group 37">
              <a:extLst>
                <a:ext uri="{FF2B5EF4-FFF2-40B4-BE49-F238E27FC236}">
                  <a16:creationId xmlns:a16="http://schemas.microsoft.com/office/drawing/2014/main" id="{5FFA6C6A-D81E-7D1A-9D3E-78630228E46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68900" y="3765550"/>
              <a:ext cx="2628900" cy="596900"/>
              <a:chOff x="736" y="2356"/>
              <a:chExt cx="1656" cy="376"/>
            </a:xfrm>
          </p:grpSpPr>
          <p:sp>
            <p:nvSpPr>
              <p:cNvPr id="13" name="Oval 38">
                <a:extLst>
                  <a:ext uri="{FF2B5EF4-FFF2-40B4-BE49-F238E27FC236}">
                    <a16:creationId xmlns:a16="http://schemas.microsoft.com/office/drawing/2014/main" id="{B468D4D0-DF82-6742-4EEB-81ED883636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0" y="2356"/>
                <a:ext cx="752" cy="376"/>
              </a:xfrm>
              <a:prstGeom prst="ellipse">
                <a:avLst/>
              </a:prstGeom>
              <a:solidFill>
                <a:srgbClr val="CCFFCC"/>
              </a:solidFill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</a:pPr>
                <a:endParaRPr lang="en-US" sz="2000" dirty="0">
                  <a:solidFill>
                    <a:srgbClr val="0000FF"/>
                  </a:solidFill>
                  <a:latin typeface="Arial" pitchFamily="34" charset="0"/>
                </a:endParaRPr>
              </a:p>
            </p:txBody>
          </p:sp>
          <p:sp>
            <p:nvSpPr>
              <p:cNvPr id="14" name="Oval 39">
                <a:extLst>
                  <a:ext uri="{FF2B5EF4-FFF2-40B4-BE49-F238E27FC236}">
                    <a16:creationId xmlns:a16="http://schemas.microsoft.com/office/drawing/2014/main" id="{5EE647C0-D715-A11D-2A1A-B2DEEC7277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6" y="2356"/>
                <a:ext cx="752" cy="376"/>
              </a:xfrm>
              <a:prstGeom prst="ellipse">
                <a:avLst/>
              </a:prstGeom>
              <a:solidFill>
                <a:srgbClr val="CCFFCC"/>
              </a:solidFill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</a:pPr>
                <a:endParaRPr lang="en-US" sz="2000" dirty="0">
                  <a:solidFill>
                    <a:srgbClr val="0000FF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11" name="Line 50">
              <a:extLst>
                <a:ext uri="{FF2B5EF4-FFF2-40B4-BE49-F238E27FC236}">
                  <a16:creationId xmlns:a16="http://schemas.microsoft.com/office/drawing/2014/main" id="{D64FEFBD-8FC1-3DF9-2B68-5825FFF448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34100" y="3968750"/>
              <a:ext cx="469900" cy="0"/>
            </a:xfrm>
            <a:prstGeom prst="line">
              <a:avLst/>
            </a:prstGeom>
            <a:noFill/>
            <a:ln w="38100">
              <a:solidFill>
                <a:schemeClr val="bg1">
                  <a:lumMod val="95000"/>
                </a:schemeClr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2" name="Line 52">
              <a:extLst>
                <a:ext uri="{FF2B5EF4-FFF2-40B4-BE49-F238E27FC236}">
                  <a16:creationId xmlns:a16="http://schemas.microsoft.com/office/drawing/2014/main" id="{7BE22525-7644-E521-ADE7-7945C83F39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362700" y="4121150"/>
              <a:ext cx="482600" cy="0"/>
            </a:xfrm>
            <a:prstGeom prst="line">
              <a:avLst/>
            </a:prstGeom>
            <a:noFill/>
            <a:ln w="38100">
              <a:solidFill>
                <a:schemeClr val="bg1">
                  <a:lumMod val="95000"/>
                </a:schemeClr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42FD1A4-1F90-325F-7C9C-C693ED74BC9D}"/>
              </a:ext>
            </a:extLst>
          </p:cNvPr>
          <p:cNvGrpSpPr/>
          <p:nvPr/>
        </p:nvGrpSpPr>
        <p:grpSpPr>
          <a:xfrm>
            <a:off x="3219450" y="1962150"/>
            <a:ext cx="2628900" cy="596900"/>
            <a:chOff x="3219450" y="1962150"/>
            <a:chExt cx="2628900" cy="596900"/>
          </a:xfrm>
        </p:grpSpPr>
        <p:grpSp>
          <p:nvGrpSpPr>
            <p:cNvPr id="16" name="Group 2">
              <a:extLst>
                <a:ext uri="{FF2B5EF4-FFF2-40B4-BE49-F238E27FC236}">
                  <a16:creationId xmlns:a16="http://schemas.microsoft.com/office/drawing/2014/main" id="{70E6D36C-BDAA-4021-FCD8-F54FAD866A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19450" y="1962150"/>
              <a:ext cx="2628900" cy="596900"/>
              <a:chOff x="736" y="2356"/>
              <a:chExt cx="1656" cy="376"/>
            </a:xfrm>
          </p:grpSpPr>
          <p:sp>
            <p:nvSpPr>
              <p:cNvPr id="19" name="Oval 3">
                <a:extLst>
                  <a:ext uri="{FF2B5EF4-FFF2-40B4-BE49-F238E27FC236}">
                    <a16:creationId xmlns:a16="http://schemas.microsoft.com/office/drawing/2014/main" id="{45E93203-AEFF-F7FA-B2AD-36A4496E9E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0" y="2356"/>
                <a:ext cx="752" cy="376"/>
              </a:xfrm>
              <a:prstGeom prst="ellipse">
                <a:avLst/>
              </a:prstGeom>
              <a:solidFill>
                <a:srgbClr val="CCFFCC"/>
              </a:solidFill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</a:pPr>
                <a:endParaRPr lang="en-US" sz="2000" dirty="0">
                  <a:solidFill>
                    <a:srgbClr val="0000FF"/>
                  </a:solidFill>
                  <a:latin typeface="Arial" pitchFamily="34" charset="0"/>
                </a:endParaRPr>
              </a:p>
            </p:txBody>
          </p:sp>
          <p:sp>
            <p:nvSpPr>
              <p:cNvPr id="20" name="Oval 4">
                <a:extLst>
                  <a:ext uri="{FF2B5EF4-FFF2-40B4-BE49-F238E27FC236}">
                    <a16:creationId xmlns:a16="http://schemas.microsoft.com/office/drawing/2014/main" id="{4FFA2E7C-9B5B-C42A-3E41-A0075C3AC7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6" y="2356"/>
                <a:ext cx="752" cy="376"/>
              </a:xfrm>
              <a:prstGeom prst="ellipse">
                <a:avLst/>
              </a:prstGeom>
              <a:solidFill>
                <a:srgbClr val="CCFFCC"/>
              </a:solidFill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</a:pPr>
                <a:endParaRPr lang="en-US" sz="2000" dirty="0">
                  <a:solidFill>
                    <a:srgbClr val="0000FF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17" name="Line 55">
              <a:extLst>
                <a:ext uri="{FF2B5EF4-FFF2-40B4-BE49-F238E27FC236}">
                  <a16:creationId xmlns:a16="http://schemas.microsoft.com/office/drawing/2014/main" id="{34B27DAC-50AE-606F-AE2E-B46DE3E010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2900" y="2178050"/>
              <a:ext cx="501650" cy="0"/>
            </a:xfrm>
            <a:prstGeom prst="line">
              <a:avLst/>
            </a:prstGeom>
            <a:noFill/>
            <a:ln w="38100">
              <a:solidFill>
                <a:schemeClr val="bg1">
                  <a:lumMod val="95000"/>
                </a:schemeClr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8" name="Line 56">
              <a:extLst>
                <a:ext uri="{FF2B5EF4-FFF2-40B4-BE49-F238E27FC236}">
                  <a16:creationId xmlns:a16="http://schemas.microsoft.com/office/drawing/2014/main" id="{B2103727-9418-C8C2-6C4F-787AD7CF6B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13250" y="2330450"/>
              <a:ext cx="450850" cy="0"/>
            </a:xfrm>
            <a:prstGeom prst="line">
              <a:avLst/>
            </a:prstGeom>
            <a:noFill/>
            <a:ln w="38100">
              <a:solidFill>
                <a:schemeClr val="bg1">
                  <a:lumMod val="95000"/>
                </a:schemeClr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74754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7475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CE27A2C-2046-4D94-A14B-6C349C92C1E3}" type="slidenum">
              <a:rPr lang="en-US" smtClean="0"/>
              <a:pPr/>
              <a:t>71</a:t>
            </a:fld>
            <a:endParaRPr lang="en-US" dirty="0"/>
          </a:p>
        </p:txBody>
      </p:sp>
      <p:sp>
        <p:nvSpPr>
          <p:cNvPr id="747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Tournament Tree Barriers</a:t>
            </a:r>
          </a:p>
        </p:txBody>
      </p:sp>
      <p:sp>
        <p:nvSpPr>
          <p:cNvPr id="74764" name="Line 16"/>
          <p:cNvSpPr>
            <a:spLocks noChangeShapeType="1"/>
          </p:cNvSpPr>
          <p:nvPr/>
        </p:nvSpPr>
        <p:spPr bwMode="auto">
          <a:xfrm flipV="1">
            <a:off x="1775204" y="2557382"/>
            <a:ext cx="1506136" cy="1360567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74765" name="Line 17"/>
          <p:cNvSpPr>
            <a:spLocks noChangeShapeType="1"/>
          </p:cNvSpPr>
          <p:nvPr/>
        </p:nvSpPr>
        <p:spPr bwMode="auto">
          <a:xfrm flipH="1" flipV="1">
            <a:off x="5350604" y="2654300"/>
            <a:ext cx="351695" cy="13081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grpSp>
        <p:nvGrpSpPr>
          <p:cNvPr id="74768" name="Group 20"/>
          <p:cNvGrpSpPr>
            <a:grpSpLocks/>
          </p:cNvGrpSpPr>
          <p:nvPr/>
        </p:nvGrpSpPr>
        <p:grpSpPr bwMode="auto">
          <a:xfrm>
            <a:off x="1447800" y="3281363"/>
            <a:ext cx="635000" cy="623887"/>
            <a:chOff x="3192" y="2352"/>
            <a:chExt cx="936" cy="920"/>
          </a:xfrm>
        </p:grpSpPr>
        <p:grpSp>
          <p:nvGrpSpPr>
            <p:cNvPr id="74876" name="Group 21"/>
            <p:cNvGrpSpPr>
              <a:grpSpLocks/>
            </p:cNvGrpSpPr>
            <p:nvPr/>
          </p:nvGrpSpPr>
          <p:grpSpPr bwMode="auto">
            <a:xfrm>
              <a:off x="3304" y="2352"/>
              <a:ext cx="824" cy="896"/>
              <a:chOff x="-176" y="2720"/>
              <a:chExt cx="824" cy="896"/>
            </a:xfrm>
          </p:grpSpPr>
          <p:sp>
            <p:nvSpPr>
              <p:cNvPr id="74890" name="AutoShape 22"/>
              <p:cNvSpPr>
                <a:spLocks noChangeArrowheads="1"/>
              </p:cNvSpPr>
              <p:nvPr/>
            </p:nvSpPr>
            <p:spPr bwMode="auto">
              <a:xfrm>
                <a:off x="400" y="3136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4891" name="AutoShape 23"/>
              <p:cNvSpPr>
                <a:spLocks noChangeArrowheads="1"/>
              </p:cNvSpPr>
              <p:nvPr/>
            </p:nvSpPr>
            <p:spPr bwMode="auto">
              <a:xfrm rot="2143461">
                <a:off x="520" y="3104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grpSp>
            <p:nvGrpSpPr>
              <p:cNvPr id="74892" name="Group 24"/>
              <p:cNvGrpSpPr>
                <a:grpSpLocks/>
              </p:cNvGrpSpPr>
              <p:nvPr/>
            </p:nvGrpSpPr>
            <p:grpSpPr bwMode="auto">
              <a:xfrm rot="-2902327">
                <a:off x="416" y="2888"/>
                <a:ext cx="240" cy="224"/>
                <a:chOff x="496" y="3200"/>
                <a:chExt cx="240" cy="224"/>
              </a:xfrm>
            </p:grpSpPr>
            <p:sp>
              <p:nvSpPr>
                <p:cNvPr id="74900" name="AutoShape 25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4901" name="AutoShape 26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4893" name="Group 27"/>
              <p:cNvGrpSpPr>
                <a:grpSpLocks/>
              </p:cNvGrpSpPr>
              <p:nvPr/>
            </p:nvGrpSpPr>
            <p:grpSpPr bwMode="auto">
              <a:xfrm rot="-4011983">
                <a:off x="280" y="2728"/>
                <a:ext cx="240" cy="224"/>
                <a:chOff x="496" y="3200"/>
                <a:chExt cx="240" cy="224"/>
              </a:xfrm>
            </p:grpSpPr>
            <p:sp>
              <p:nvSpPr>
                <p:cNvPr id="74898" name="AutoShape 28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4899" name="AutoShape 29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4894" name="Group 30"/>
              <p:cNvGrpSpPr>
                <a:grpSpLocks/>
              </p:cNvGrpSpPr>
              <p:nvPr/>
            </p:nvGrpSpPr>
            <p:grpSpPr bwMode="auto">
              <a:xfrm rot="2117542">
                <a:off x="280" y="3256"/>
                <a:ext cx="240" cy="224"/>
                <a:chOff x="496" y="3200"/>
                <a:chExt cx="240" cy="224"/>
              </a:xfrm>
            </p:grpSpPr>
            <p:sp>
              <p:nvSpPr>
                <p:cNvPr id="74896" name="AutoShape 31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4897" name="AutoShape 32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74895" name="Freeform 33"/>
              <p:cNvSpPr>
                <a:spLocks/>
              </p:cNvSpPr>
              <p:nvPr/>
            </p:nvSpPr>
            <p:spPr bwMode="auto">
              <a:xfrm>
                <a:off x="-176" y="3472"/>
                <a:ext cx="464" cy="144"/>
              </a:xfrm>
              <a:custGeom>
                <a:avLst/>
                <a:gdLst>
                  <a:gd name="T0" fmla="*/ 464 w 464"/>
                  <a:gd name="T1" fmla="*/ 0 h 216"/>
                  <a:gd name="T2" fmla="*/ 224 w 464"/>
                  <a:gd name="T3" fmla="*/ 1 h 216"/>
                  <a:gd name="T4" fmla="*/ 0 w 464"/>
                  <a:gd name="T5" fmla="*/ 4 h 216"/>
                  <a:gd name="T6" fmla="*/ 144 w 464"/>
                  <a:gd name="T7" fmla="*/ 6 h 216"/>
                  <a:gd name="T8" fmla="*/ 312 w 464"/>
                  <a:gd name="T9" fmla="*/ 3 h 216"/>
                  <a:gd name="T10" fmla="*/ 464 w 464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4"/>
                  <a:gd name="T19" fmla="*/ 0 h 216"/>
                  <a:gd name="T20" fmla="*/ 464 w 464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4" h="216">
                    <a:moveTo>
                      <a:pt x="464" y="0"/>
                    </a:moveTo>
                    <a:lnTo>
                      <a:pt x="224" y="32"/>
                    </a:lnTo>
                    <a:lnTo>
                      <a:pt x="0" y="144"/>
                    </a:lnTo>
                    <a:lnTo>
                      <a:pt x="144" y="216"/>
                    </a:lnTo>
                    <a:lnTo>
                      <a:pt x="312" y="96"/>
                    </a:lnTo>
                    <a:lnTo>
                      <a:pt x="464" y="0"/>
                    </a:lnTo>
                    <a:close/>
                  </a:path>
                </a:pathLst>
              </a:custGeom>
              <a:solidFill>
                <a:srgbClr val="33CC33"/>
              </a:solidFill>
              <a:ln w="38100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74877" name="Group 34"/>
            <p:cNvGrpSpPr>
              <a:grpSpLocks/>
            </p:cNvGrpSpPr>
            <p:nvPr/>
          </p:nvGrpSpPr>
          <p:grpSpPr bwMode="auto">
            <a:xfrm flipH="1">
              <a:off x="3192" y="2376"/>
              <a:ext cx="824" cy="896"/>
              <a:chOff x="-176" y="2720"/>
              <a:chExt cx="824" cy="896"/>
            </a:xfrm>
          </p:grpSpPr>
          <p:sp>
            <p:nvSpPr>
              <p:cNvPr id="74878" name="AutoShape 35"/>
              <p:cNvSpPr>
                <a:spLocks noChangeArrowheads="1"/>
              </p:cNvSpPr>
              <p:nvPr/>
            </p:nvSpPr>
            <p:spPr bwMode="auto">
              <a:xfrm>
                <a:off x="400" y="3136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4879" name="AutoShape 36"/>
              <p:cNvSpPr>
                <a:spLocks noChangeArrowheads="1"/>
              </p:cNvSpPr>
              <p:nvPr/>
            </p:nvSpPr>
            <p:spPr bwMode="auto">
              <a:xfrm rot="2143461">
                <a:off x="520" y="3104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grpSp>
            <p:nvGrpSpPr>
              <p:cNvPr id="74880" name="Group 37"/>
              <p:cNvGrpSpPr>
                <a:grpSpLocks/>
              </p:cNvGrpSpPr>
              <p:nvPr/>
            </p:nvGrpSpPr>
            <p:grpSpPr bwMode="auto">
              <a:xfrm rot="-2902327">
                <a:off x="416" y="2888"/>
                <a:ext cx="240" cy="224"/>
                <a:chOff x="496" y="3200"/>
                <a:chExt cx="240" cy="224"/>
              </a:xfrm>
            </p:grpSpPr>
            <p:sp>
              <p:nvSpPr>
                <p:cNvPr id="74888" name="AutoShape 38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4889" name="AutoShape 39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4881" name="Group 40"/>
              <p:cNvGrpSpPr>
                <a:grpSpLocks/>
              </p:cNvGrpSpPr>
              <p:nvPr/>
            </p:nvGrpSpPr>
            <p:grpSpPr bwMode="auto">
              <a:xfrm rot="-4011983">
                <a:off x="280" y="2728"/>
                <a:ext cx="240" cy="224"/>
                <a:chOff x="496" y="3200"/>
                <a:chExt cx="240" cy="224"/>
              </a:xfrm>
            </p:grpSpPr>
            <p:sp>
              <p:nvSpPr>
                <p:cNvPr id="74886" name="AutoShape 41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4887" name="AutoShape 42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4882" name="Group 43"/>
              <p:cNvGrpSpPr>
                <a:grpSpLocks/>
              </p:cNvGrpSpPr>
              <p:nvPr/>
            </p:nvGrpSpPr>
            <p:grpSpPr bwMode="auto">
              <a:xfrm rot="2117542">
                <a:off x="280" y="3256"/>
                <a:ext cx="240" cy="224"/>
                <a:chOff x="496" y="3200"/>
                <a:chExt cx="240" cy="224"/>
              </a:xfrm>
            </p:grpSpPr>
            <p:sp>
              <p:nvSpPr>
                <p:cNvPr id="74884" name="AutoShape 44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4885" name="AutoShape 45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74883" name="Freeform 46"/>
              <p:cNvSpPr>
                <a:spLocks/>
              </p:cNvSpPr>
              <p:nvPr/>
            </p:nvSpPr>
            <p:spPr bwMode="auto">
              <a:xfrm>
                <a:off x="-176" y="3472"/>
                <a:ext cx="464" cy="144"/>
              </a:xfrm>
              <a:custGeom>
                <a:avLst/>
                <a:gdLst>
                  <a:gd name="T0" fmla="*/ 464 w 464"/>
                  <a:gd name="T1" fmla="*/ 0 h 216"/>
                  <a:gd name="T2" fmla="*/ 224 w 464"/>
                  <a:gd name="T3" fmla="*/ 1 h 216"/>
                  <a:gd name="T4" fmla="*/ 0 w 464"/>
                  <a:gd name="T5" fmla="*/ 4 h 216"/>
                  <a:gd name="T6" fmla="*/ 144 w 464"/>
                  <a:gd name="T7" fmla="*/ 6 h 216"/>
                  <a:gd name="T8" fmla="*/ 312 w 464"/>
                  <a:gd name="T9" fmla="*/ 3 h 216"/>
                  <a:gd name="T10" fmla="*/ 464 w 464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4"/>
                  <a:gd name="T19" fmla="*/ 0 h 216"/>
                  <a:gd name="T20" fmla="*/ 464 w 464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4" h="216">
                    <a:moveTo>
                      <a:pt x="464" y="0"/>
                    </a:moveTo>
                    <a:lnTo>
                      <a:pt x="224" y="32"/>
                    </a:lnTo>
                    <a:lnTo>
                      <a:pt x="0" y="144"/>
                    </a:lnTo>
                    <a:lnTo>
                      <a:pt x="144" y="216"/>
                    </a:lnTo>
                    <a:lnTo>
                      <a:pt x="312" y="96"/>
                    </a:lnTo>
                    <a:lnTo>
                      <a:pt x="464" y="0"/>
                    </a:lnTo>
                    <a:close/>
                  </a:path>
                </a:pathLst>
              </a:custGeom>
              <a:solidFill>
                <a:srgbClr val="33CC33"/>
              </a:solidFill>
              <a:ln w="38100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</p:grpSp>
      <p:grpSp>
        <p:nvGrpSpPr>
          <p:cNvPr id="74769" name="Group 47"/>
          <p:cNvGrpSpPr>
            <a:grpSpLocks/>
          </p:cNvGrpSpPr>
          <p:nvPr/>
        </p:nvGrpSpPr>
        <p:grpSpPr bwMode="auto">
          <a:xfrm>
            <a:off x="5422900" y="3306763"/>
            <a:ext cx="635000" cy="623887"/>
            <a:chOff x="3192" y="2352"/>
            <a:chExt cx="936" cy="920"/>
          </a:xfrm>
        </p:grpSpPr>
        <p:grpSp>
          <p:nvGrpSpPr>
            <p:cNvPr id="74850" name="Group 48"/>
            <p:cNvGrpSpPr>
              <a:grpSpLocks/>
            </p:cNvGrpSpPr>
            <p:nvPr/>
          </p:nvGrpSpPr>
          <p:grpSpPr bwMode="auto">
            <a:xfrm>
              <a:off x="3304" y="2352"/>
              <a:ext cx="824" cy="896"/>
              <a:chOff x="-176" y="2720"/>
              <a:chExt cx="824" cy="896"/>
            </a:xfrm>
          </p:grpSpPr>
          <p:sp>
            <p:nvSpPr>
              <p:cNvPr id="74864" name="AutoShape 49"/>
              <p:cNvSpPr>
                <a:spLocks noChangeArrowheads="1"/>
              </p:cNvSpPr>
              <p:nvPr/>
            </p:nvSpPr>
            <p:spPr bwMode="auto">
              <a:xfrm>
                <a:off x="400" y="3136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4865" name="AutoShape 50"/>
              <p:cNvSpPr>
                <a:spLocks noChangeArrowheads="1"/>
              </p:cNvSpPr>
              <p:nvPr/>
            </p:nvSpPr>
            <p:spPr bwMode="auto">
              <a:xfrm rot="2143461">
                <a:off x="520" y="3104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grpSp>
            <p:nvGrpSpPr>
              <p:cNvPr id="74866" name="Group 51"/>
              <p:cNvGrpSpPr>
                <a:grpSpLocks/>
              </p:cNvGrpSpPr>
              <p:nvPr/>
            </p:nvGrpSpPr>
            <p:grpSpPr bwMode="auto">
              <a:xfrm rot="-2902327">
                <a:off x="416" y="2888"/>
                <a:ext cx="240" cy="224"/>
                <a:chOff x="496" y="3200"/>
                <a:chExt cx="240" cy="224"/>
              </a:xfrm>
            </p:grpSpPr>
            <p:sp>
              <p:nvSpPr>
                <p:cNvPr id="74874" name="AutoShape 52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4875" name="AutoShape 53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4867" name="Group 54"/>
              <p:cNvGrpSpPr>
                <a:grpSpLocks/>
              </p:cNvGrpSpPr>
              <p:nvPr/>
            </p:nvGrpSpPr>
            <p:grpSpPr bwMode="auto">
              <a:xfrm rot="-4011983">
                <a:off x="280" y="2728"/>
                <a:ext cx="240" cy="224"/>
                <a:chOff x="496" y="3200"/>
                <a:chExt cx="240" cy="224"/>
              </a:xfrm>
            </p:grpSpPr>
            <p:sp>
              <p:nvSpPr>
                <p:cNvPr id="74872" name="AutoShape 55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4873" name="AutoShape 56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4868" name="Group 57"/>
              <p:cNvGrpSpPr>
                <a:grpSpLocks/>
              </p:cNvGrpSpPr>
              <p:nvPr/>
            </p:nvGrpSpPr>
            <p:grpSpPr bwMode="auto">
              <a:xfrm rot="2117542">
                <a:off x="280" y="3256"/>
                <a:ext cx="240" cy="224"/>
                <a:chOff x="496" y="3200"/>
                <a:chExt cx="240" cy="224"/>
              </a:xfrm>
            </p:grpSpPr>
            <p:sp>
              <p:nvSpPr>
                <p:cNvPr id="74870" name="AutoShape 58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4871" name="AutoShape 59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74869" name="Freeform 60"/>
              <p:cNvSpPr>
                <a:spLocks/>
              </p:cNvSpPr>
              <p:nvPr/>
            </p:nvSpPr>
            <p:spPr bwMode="auto">
              <a:xfrm>
                <a:off x="-176" y="3472"/>
                <a:ext cx="464" cy="144"/>
              </a:xfrm>
              <a:custGeom>
                <a:avLst/>
                <a:gdLst>
                  <a:gd name="T0" fmla="*/ 464 w 464"/>
                  <a:gd name="T1" fmla="*/ 0 h 216"/>
                  <a:gd name="T2" fmla="*/ 224 w 464"/>
                  <a:gd name="T3" fmla="*/ 1 h 216"/>
                  <a:gd name="T4" fmla="*/ 0 w 464"/>
                  <a:gd name="T5" fmla="*/ 4 h 216"/>
                  <a:gd name="T6" fmla="*/ 144 w 464"/>
                  <a:gd name="T7" fmla="*/ 6 h 216"/>
                  <a:gd name="T8" fmla="*/ 312 w 464"/>
                  <a:gd name="T9" fmla="*/ 3 h 216"/>
                  <a:gd name="T10" fmla="*/ 464 w 464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4"/>
                  <a:gd name="T19" fmla="*/ 0 h 216"/>
                  <a:gd name="T20" fmla="*/ 464 w 464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4" h="216">
                    <a:moveTo>
                      <a:pt x="464" y="0"/>
                    </a:moveTo>
                    <a:lnTo>
                      <a:pt x="224" y="32"/>
                    </a:lnTo>
                    <a:lnTo>
                      <a:pt x="0" y="144"/>
                    </a:lnTo>
                    <a:lnTo>
                      <a:pt x="144" y="216"/>
                    </a:lnTo>
                    <a:lnTo>
                      <a:pt x="312" y="96"/>
                    </a:lnTo>
                    <a:lnTo>
                      <a:pt x="464" y="0"/>
                    </a:lnTo>
                    <a:close/>
                  </a:path>
                </a:pathLst>
              </a:custGeom>
              <a:solidFill>
                <a:srgbClr val="33CC33"/>
              </a:solidFill>
              <a:ln w="38100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74851" name="Group 61"/>
            <p:cNvGrpSpPr>
              <a:grpSpLocks/>
            </p:cNvGrpSpPr>
            <p:nvPr/>
          </p:nvGrpSpPr>
          <p:grpSpPr bwMode="auto">
            <a:xfrm flipH="1">
              <a:off x="3192" y="2376"/>
              <a:ext cx="824" cy="896"/>
              <a:chOff x="-176" y="2720"/>
              <a:chExt cx="824" cy="896"/>
            </a:xfrm>
          </p:grpSpPr>
          <p:sp>
            <p:nvSpPr>
              <p:cNvPr id="74852" name="AutoShape 62"/>
              <p:cNvSpPr>
                <a:spLocks noChangeArrowheads="1"/>
              </p:cNvSpPr>
              <p:nvPr/>
            </p:nvSpPr>
            <p:spPr bwMode="auto">
              <a:xfrm>
                <a:off x="400" y="3136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4853" name="AutoShape 63"/>
              <p:cNvSpPr>
                <a:spLocks noChangeArrowheads="1"/>
              </p:cNvSpPr>
              <p:nvPr/>
            </p:nvSpPr>
            <p:spPr bwMode="auto">
              <a:xfrm rot="2143461">
                <a:off x="520" y="3104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grpSp>
            <p:nvGrpSpPr>
              <p:cNvPr id="74854" name="Group 64"/>
              <p:cNvGrpSpPr>
                <a:grpSpLocks/>
              </p:cNvGrpSpPr>
              <p:nvPr/>
            </p:nvGrpSpPr>
            <p:grpSpPr bwMode="auto">
              <a:xfrm rot="-2902327">
                <a:off x="416" y="2888"/>
                <a:ext cx="240" cy="224"/>
                <a:chOff x="496" y="3200"/>
                <a:chExt cx="240" cy="224"/>
              </a:xfrm>
            </p:grpSpPr>
            <p:sp>
              <p:nvSpPr>
                <p:cNvPr id="74862" name="AutoShape 65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4863" name="AutoShape 66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4855" name="Group 67"/>
              <p:cNvGrpSpPr>
                <a:grpSpLocks/>
              </p:cNvGrpSpPr>
              <p:nvPr/>
            </p:nvGrpSpPr>
            <p:grpSpPr bwMode="auto">
              <a:xfrm rot="-4011983">
                <a:off x="280" y="2728"/>
                <a:ext cx="240" cy="224"/>
                <a:chOff x="496" y="3200"/>
                <a:chExt cx="240" cy="224"/>
              </a:xfrm>
            </p:grpSpPr>
            <p:sp>
              <p:nvSpPr>
                <p:cNvPr id="74860" name="AutoShape 68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4861" name="AutoShape 69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4856" name="Group 70"/>
              <p:cNvGrpSpPr>
                <a:grpSpLocks/>
              </p:cNvGrpSpPr>
              <p:nvPr/>
            </p:nvGrpSpPr>
            <p:grpSpPr bwMode="auto">
              <a:xfrm rot="2117542">
                <a:off x="280" y="3256"/>
                <a:ext cx="240" cy="224"/>
                <a:chOff x="496" y="3200"/>
                <a:chExt cx="240" cy="224"/>
              </a:xfrm>
            </p:grpSpPr>
            <p:sp>
              <p:nvSpPr>
                <p:cNvPr id="74858" name="AutoShape 71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4859" name="AutoShape 72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74857" name="Freeform 73"/>
              <p:cNvSpPr>
                <a:spLocks/>
              </p:cNvSpPr>
              <p:nvPr/>
            </p:nvSpPr>
            <p:spPr bwMode="auto">
              <a:xfrm>
                <a:off x="-176" y="3472"/>
                <a:ext cx="464" cy="144"/>
              </a:xfrm>
              <a:custGeom>
                <a:avLst/>
                <a:gdLst>
                  <a:gd name="T0" fmla="*/ 464 w 464"/>
                  <a:gd name="T1" fmla="*/ 0 h 216"/>
                  <a:gd name="T2" fmla="*/ 224 w 464"/>
                  <a:gd name="T3" fmla="*/ 1 h 216"/>
                  <a:gd name="T4" fmla="*/ 0 w 464"/>
                  <a:gd name="T5" fmla="*/ 4 h 216"/>
                  <a:gd name="T6" fmla="*/ 144 w 464"/>
                  <a:gd name="T7" fmla="*/ 6 h 216"/>
                  <a:gd name="T8" fmla="*/ 312 w 464"/>
                  <a:gd name="T9" fmla="*/ 3 h 216"/>
                  <a:gd name="T10" fmla="*/ 464 w 464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4"/>
                  <a:gd name="T19" fmla="*/ 0 h 216"/>
                  <a:gd name="T20" fmla="*/ 464 w 464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4" h="216">
                    <a:moveTo>
                      <a:pt x="464" y="0"/>
                    </a:moveTo>
                    <a:lnTo>
                      <a:pt x="224" y="32"/>
                    </a:lnTo>
                    <a:lnTo>
                      <a:pt x="0" y="144"/>
                    </a:lnTo>
                    <a:lnTo>
                      <a:pt x="144" y="216"/>
                    </a:lnTo>
                    <a:lnTo>
                      <a:pt x="312" y="96"/>
                    </a:lnTo>
                    <a:lnTo>
                      <a:pt x="464" y="0"/>
                    </a:lnTo>
                    <a:close/>
                  </a:path>
                </a:pathLst>
              </a:custGeom>
              <a:solidFill>
                <a:srgbClr val="33CC33"/>
              </a:solidFill>
              <a:ln w="38100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</p:grpSp>
      <p:grpSp>
        <p:nvGrpSpPr>
          <p:cNvPr id="74770" name="Group 74"/>
          <p:cNvGrpSpPr>
            <a:grpSpLocks/>
          </p:cNvGrpSpPr>
          <p:nvPr/>
        </p:nvGrpSpPr>
        <p:grpSpPr bwMode="auto">
          <a:xfrm>
            <a:off x="3454400" y="1566863"/>
            <a:ext cx="635000" cy="623887"/>
            <a:chOff x="3192" y="2352"/>
            <a:chExt cx="936" cy="920"/>
          </a:xfrm>
        </p:grpSpPr>
        <p:grpSp>
          <p:nvGrpSpPr>
            <p:cNvPr id="74824" name="Group 75"/>
            <p:cNvGrpSpPr>
              <a:grpSpLocks/>
            </p:cNvGrpSpPr>
            <p:nvPr/>
          </p:nvGrpSpPr>
          <p:grpSpPr bwMode="auto">
            <a:xfrm>
              <a:off x="3304" y="2352"/>
              <a:ext cx="824" cy="896"/>
              <a:chOff x="-176" y="2720"/>
              <a:chExt cx="824" cy="896"/>
            </a:xfrm>
          </p:grpSpPr>
          <p:sp>
            <p:nvSpPr>
              <p:cNvPr id="74838" name="AutoShape 76"/>
              <p:cNvSpPr>
                <a:spLocks noChangeArrowheads="1"/>
              </p:cNvSpPr>
              <p:nvPr/>
            </p:nvSpPr>
            <p:spPr bwMode="auto">
              <a:xfrm>
                <a:off x="400" y="3136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4839" name="AutoShape 77"/>
              <p:cNvSpPr>
                <a:spLocks noChangeArrowheads="1"/>
              </p:cNvSpPr>
              <p:nvPr/>
            </p:nvSpPr>
            <p:spPr bwMode="auto">
              <a:xfrm rot="2143461">
                <a:off x="520" y="3104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grpSp>
            <p:nvGrpSpPr>
              <p:cNvPr id="74840" name="Group 78"/>
              <p:cNvGrpSpPr>
                <a:grpSpLocks/>
              </p:cNvGrpSpPr>
              <p:nvPr/>
            </p:nvGrpSpPr>
            <p:grpSpPr bwMode="auto">
              <a:xfrm rot="-2902327">
                <a:off x="416" y="2888"/>
                <a:ext cx="240" cy="224"/>
                <a:chOff x="496" y="3200"/>
                <a:chExt cx="240" cy="224"/>
              </a:xfrm>
            </p:grpSpPr>
            <p:sp>
              <p:nvSpPr>
                <p:cNvPr id="74848" name="AutoShape 79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4849" name="AutoShape 80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4841" name="Group 81"/>
              <p:cNvGrpSpPr>
                <a:grpSpLocks/>
              </p:cNvGrpSpPr>
              <p:nvPr/>
            </p:nvGrpSpPr>
            <p:grpSpPr bwMode="auto">
              <a:xfrm rot="-4011983">
                <a:off x="280" y="2728"/>
                <a:ext cx="240" cy="224"/>
                <a:chOff x="496" y="3200"/>
                <a:chExt cx="240" cy="224"/>
              </a:xfrm>
            </p:grpSpPr>
            <p:sp>
              <p:nvSpPr>
                <p:cNvPr id="74846" name="AutoShape 82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4847" name="AutoShape 83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4842" name="Group 84"/>
              <p:cNvGrpSpPr>
                <a:grpSpLocks/>
              </p:cNvGrpSpPr>
              <p:nvPr/>
            </p:nvGrpSpPr>
            <p:grpSpPr bwMode="auto">
              <a:xfrm rot="2117542">
                <a:off x="280" y="3256"/>
                <a:ext cx="240" cy="224"/>
                <a:chOff x="496" y="3200"/>
                <a:chExt cx="240" cy="224"/>
              </a:xfrm>
            </p:grpSpPr>
            <p:sp>
              <p:nvSpPr>
                <p:cNvPr id="74844" name="AutoShape 85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4845" name="AutoShape 86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74843" name="Freeform 87"/>
              <p:cNvSpPr>
                <a:spLocks/>
              </p:cNvSpPr>
              <p:nvPr/>
            </p:nvSpPr>
            <p:spPr bwMode="auto">
              <a:xfrm>
                <a:off x="-176" y="3472"/>
                <a:ext cx="464" cy="144"/>
              </a:xfrm>
              <a:custGeom>
                <a:avLst/>
                <a:gdLst>
                  <a:gd name="T0" fmla="*/ 464 w 464"/>
                  <a:gd name="T1" fmla="*/ 0 h 216"/>
                  <a:gd name="T2" fmla="*/ 224 w 464"/>
                  <a:gd name="T3" fmla="*/ 1 h 216"/>
                  <a:gd name="T4" fmla="*/ 0 w 464"/>
                  <a:gd name="T5" fmla="*/ 4 h 216"/>
                  <a:gd name="T6" fmla="*/ 144 w 464"/>
                  <a:gd name="T7" fmla="*/ 6 h 216"/>
                  <a:gd name="T8" fmla="*/ 312 w 464"/>
                  <a:gd name="T9" fmla="*/ 3 h 216"/>
                  <a:gd name="T10" fmla="*/ 464 w 464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4"/>
                  <a:gd name="T19" fmla="*/ 0 h 216"/>
                  <a:gd name="T20" fmla="*/ 464 w 464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4" h="216">
                    <a:moveTo>
                      <a:pt x="464" y="0"/>
                    </a:moveTo>
                    <a:lnTo>
                      <a:pt x="224" y="32"/>
                    </a:lnTo>
                    <a:lnTo>
                      <a:pt x="0" y="144"/>
                    </a:lnTo>
                    <a:lnTo>
                      <a:pt x="144" y="216"/>
                    </a:lnTo>
                    <a:lnTo>
                      <a:pt x="312" y="96"/>
                    </a:lnTo>
                    <a:lnTo>
                      <a:pt x="464" y="0"/>
                    </a:lnTo>
                    <a:close/>
                  </a:path>
                </a:pathLst>
              </a:custGeom>
              <a:solidFill>
                <a:srgbClr val="33CC33"/>
              </a:solidFill>
              <a:ln w="38100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74825" name="Group 88"/>
            <p:cNvGrpSpPr>
              <a:grpSpLocks/>
            </p:cNvGrpSpPr>
            <p:nvPr/>
          </p:nvGrpSpPr>
          <p:grpSpPr bwMode="auto">
            <a:xfrm flipH="1">
              <a:off x="3192" y="2376"/>
              <a:ext cx="824" cy="896"/>
              <a:chOff x="-176" y="2720"/>
              <a:chExt cx="824" cy="896"/>
            </a:xfrm>
          </p:grpSpPr>
          <p:sp>
            <p:nvSpPr>
              <p:cNvPr id="74826" name="AutoShape 89"/>
              <p:cNvSpPr>
                <a:spLocks noChangeArrowheads="1"/>
              </p:cNvSpPr>
              <p:nvPr/>
            </p:nvSpPr>
            <p:spPr bwMode="auto">
              <a:xfrm>
                <a:off x="400" y="3136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4827" name="AutoShape 90"/>
              <p:cNvSpPr>
                <a:spLocks noChangeArrowheads="1"/>
              </p:cNvSpPr>
              <p:nvPr/>
            </p:nvSpPr>
            <p:spPr bwMode="auto">
              <a:xfrm rot="2143461">
                <a:off x="520" y="3104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grpSp>
            <p:nvGrpSpPr>
              <p:cNvPr id="2" name="Group 91"/>
              <p:cNvGrpSpPr>
                <a:grpSpLocks/>
              </p:cNvGrpSpPr>
              <p:nvPr/>
            </p:nvGrpSpPr>
            <p:grpSpPr bwMode="auto">
              <a:xfrm rot="-2902327">
                <a:off x="416" y="2888"/>
                <a:ext cx="240" cy="224"/>
                <a:chOff x="496" y="3200"/>
                <a:chExt cx="240" cy="224"/>
              </a:xfrm>
            </p:grpSpPr>
            <p:sp>
              <p:nvSpPr>
                <p:cNvPr id="74836" name="AutoShape 92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4837" name="AutoShape 93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4829" name="Group 94"/>
              <p:cNvGrpSpPr>
                <a:grpSpLocks/>
              </p:cNvGrpSpPr>
              <p:nvPr/>
            </p:nvGrpSpPr>
            <p:grpSpPr bwMode="auto">
              <a:xfrm rot="-4011983">
                <a:off x="280" y="2728"/>
                <a:ext cx="240" cy="224"/>
                <a:chOff x="496" y="3200"/>
                <a:chExt cx="240" cy="224"/>
              </a:xfrm>
            </p:grpSpPr>
            <p:sp>
              <p:nvSpPr>
                <p:cNvPr id="74834" name="AutoShape 95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4835" name="AutoShape 96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4830" name="Group 97"/>
              <p:cNvGrpSpPr>
                <a:grpSpLocks/>
              </p:cNvGrpSpPr>
              <p:nvPr/>
            </p:nvGrpSpPr>
            <p:grpSpPr bwMode="auto">
              <a:xfrm rot="2117542">
                <a:off x="280" y="3256"/>
                <a:ext cx="240" cy="224"/>
                <a:chOff x="496" y="3200"/>
                <a:chExt cx="240" cy="224"/>
              </a:xfrm>
            </p:grpSpPr>
            <p:sp>
              <p:nvSpPr>
                <p:cNvPr id="74832" name="AutoShape 98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4833" name="AutoShape 99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74831" name="Freeform 100"/>
              <p:cNvSpPr>
                <a:spLocks/>
              </p:cNvSpPr>
              <p:nvPr/>
            </p:nvSpPr>
            <p:spPr bwMode="auto">
              <a:xfrm>
                <a:off x="-176" y="3472"/>
                <a:ext cx="464" cy="144"/>
              </a:xfrm>
              <a:custGeom>
                <a:avLst/>
                <a:gdLst>
                  <a:gd name="T0" fmla="*/ 464 w 464"/>
                  <a:gd name="T1" fmla="*/ 0 h 216"/>
                  <a:gd name="T2" fmla="*/ 224 w 464"/>
                  <a:gd name="T3" fmla="*/ 1 h 216"/>
                  <a:gd name="T4" fmla="*/ 0 w 464"/>
                  <a:gd name="T5" fmla="*/ 4 h 216"/>
                  <a:gd name="T6" fmla="*/ 144 w 464"/>
                  <a:gd name="T7" fmla="*/ 6 h 216"/>
                  <a:gd name="T8" fmla="*/ 312 w 464"/>
                  <a:gd name="T9" fmla="*/ 3 h 216"/>
                  <a:gd name="T10" fmla="*/ 464 w 464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4"/>
                  <a:gd name="T19" fmla="*/ 0 h 216"/>
                  <a:gd name="T20" fmla="*/ 464 w 464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4" h="216">
                    <a:moveTo>
                      <a:pt x="464" y="0"/>
                    </a:moveTo>
                    <a:lnTo>
                      <a:pt x="224" y="32"/>
                    </a:lnTo>
                    <a:lnTo>
                      <a:pt x="0" y="144"/>
                    </a:lnTo>
                    <a:lnTo>
                      <a:pt x="144" y="216"/>
                    </a:lnTo>
                    <a:lnTo>
                      <a:pt x="312" y="96"/>
                    </a:lnTo>
                    <a:lnTo>
                      <a:pt x="464" y="0"/>
                    </a:lnTo>
                    <a:close/>
                  </a:path>
                </a:pathLst>
              </a:custGeom>
              <a:solidFill>
                <a:srgbClr val="33CC33"/>
              </a:solidFill>
              <a:ln w="38100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</p:grpSp>
      <p:grpSp>
        <p:nvGrpSpPr>
          <p:cNvPr id="74771" name="Group 101"/>
          <p:cNvGrpSpPr>
            <a:grpSpLocks/>
          </p:cNvGrpSpPr>
          <p:nvPr/>
        </p:nvGrpSpPr>
        <p:grpSpPr bwMode="auto">
          <a:xfrm>
            <a:off x="2951163" y="47879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4815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4816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4817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4818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4819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4820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4821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4822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4823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74772" name="AutoShape 111"/>
          <p:cNvSpPr>
            <a:spLocks noChangeArrowheads="1"/>
          </p:cNvSpPr>
          <p:nvPr/>
        </p:nvSpPr>
        <p:spPr bwMode="auto">
          <a:xfrm>
            <a:off x="2946400" y="3898900"/>
            <a:ext cx="495300" cy="317500"/>
          </a:xfrm>
          <a:prstGeom prst="wedgeRoundRectCallout">
            <a:avLst>
              <a:gd name="adj1" fmla="val 2565"/>
              <a:gd name="adj2" fmla="val 210000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grpSp>
        <p:nvGrpSpPr>
          <p:cNvPr id="74773" name="Group 112"/>
          <p:cNvGrpSpPr>
            <a:grpSpLocks/>
          </p:cNvGrpSpPr>
          <p:nvPr/>
        </p:nvGrpSpPr>
        <p:grpSpPr bwMode="auto">
          <a:xfrm>
            <a:off x="1019175" y="3302000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4811" name="Rectangle 113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4812" name="Rectangle 114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4813" name="Line 115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4814" name="Rectangle 116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74828" name="Group 117"/>
          <p:cNvGrpSpPr>
            <a:grpSpLocks/>
          </p:cNvGrpSpPr>
          <p:nvPr/>
        </p:nvGrpSpPr>
        <p:grpSpPr bwMode="auto">
          <a:xfrm flipH="1">
            <a:off x="4999038" y="49530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4802" name="Freeform 118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4803" name="Freeform 119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4804" name="Freeform 120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4805" name="Freeform 121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99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4806" name="Freeform 122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99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4807" name="Freeform 123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99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4808" name="Freeform 124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4809" name="Freeform 125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4810" name="Freeform 126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1051775" name="AutoShape 127"/>
          <p:cNvSpPr>
            <a:spLocks noChangeArrowheads="1"/>
          </p:cNvSpPr>
          <p:nvPr/>
        </p:nvSpPr>
        <p:spPr bwMode="auto">
          <a:xfrm>
            <a:off x="5524500" y="3937000"/>
            <a:ext cx="495300" cy="317500"/>
          </a:xfrm>
          <a:prstGeom prst="wedgeRoundRectCallout">
            <a:avLst>
              <a:gd name="adj1" fmla="val 28204"/>
              <a:gd name="adj2" fmla="val 234000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051776" name="Text Box 128"/>
          <p:cNvSpPr txBox="1">
            <a:spLocks noChangeArrowheads="1"/>
          </p:cNvSpPr>
          <p:nvPr/>
        </p:nvSpPr>
        <p:spPr bwMode="auto">
          <a:xfrm>
            <a:off x="6548438" y="4740275"/>
            <a:ext cx="1946275" cy="1200329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Winner spins on own flag</a:t>
            </a:r>
          </a:p>
        </p:txBody>
      </p:sp>
      <p:grpSp>
        <p:nvGrpSpPr>
          <p:cNvPr id="74777" name="Group 129"/>
          <p:cNvGrpSpPr>
            <a:grpSpLocks/>
          </p:cNvGrpSpPr>
          <p:nvPr/>
        </p:nvGrpSpPr>
        <p:grpSpPr bwMode="auto">
          <a:xfrm>
            <a:off x="5173640" y="3276600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4798" name="Rectangle 130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4799" name="Rectangle 131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4800" name="Line 132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4801" name="Rectangle 133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74778" name="Group 134"/>
          <p:cNvGrpSpPr>
            <a:grpSpLocks/>
          </p:cNvGrpSpPr>
          <p:nvPr/>
        </p:nvGrpSpPr>
        <p:grpSpPr bwMode="auto">
          <a:xfrm>
            <a:off x="6621440" y="3213100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4794" name="Rectangle 135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4795" name="Rectangle 136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solidFill>
                  <a:srgbClr val="0000FF"/>
                </a:solidFill>
                <a:latin typeface="Arial" pitchFamily="34" charset="0"/>
              </a:endParaRPr>
            </a:p>
          </p:txBody>
        </p:sp>
        <p:sp>
          <p:nvSpPr>
            <p:cNvPr id="74796" name="Line 137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4797" name="Rectangle 138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74779" name="Group 139"/>
          <p:cNvGrpSpPr>
            <a:grpSpLocks/>
          </p:cNvGrpSpPr>
          <p:nvPr/>
        </p:nvGrpSpPr>
        <p:grpSpPr bwMode="auto">
          <a:xfrm>
            <a:off x="4665640" y="1485900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4790" name="Rectangle 140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4791" name="Rectangle 141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4792" name="Line 142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4793" name="Rectangle 143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74780" name="Group 144"/>
          <p:cNvGrpSpPr>
            <a:grpSpLocks/>
          </p:cNvGrpSpPr>
          <p:nvPr/>
        </p:nvGrpSpPr>
        <p:grpSpPr bwMode="auto">
          <a:xfrm>
            <a:off x="3167040" y="1447800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4786" name="Rectangle 145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4787" name="Rectangle 146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4788" name="Line 147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4789" name="Rectangle 148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74781" name="Group 149"/>
          <p:cNvGrpSpPr>
            <a:grpSpLocks/>
          </p:cNvGrpSpPr>
          <p:nvPr/>
        </p:nvGrpSpPr>
        <p:grpSpPr bwMode="auto">
          <a:xfrm>
            <a:off x="2582840" y="3263900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4782" name="Rectangle 150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4783" name="Rectangle 151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4784" name="Line 152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4785" name="Rectangle 153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51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4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51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1775" grpId="0" animBg="1"/>
      <p:bldP spid="1051776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A6BB6A-5941-69F4-3404-DCFB9E4F9822}"/>
              </a:ext>
            </a:extLst>
          </p:cNvPr>
          <p:cNvGrpSpPr/>
          <p:nvPr/>
        </p:nvGrpSpPr>
        <p:grpSpPr>
          <a:xfrm>
            <a:off x="1168400" y="3765550"/>
            <a:ext cx="2628900" cy="596900"/>
            <a:chOff x="1168400" y="3765550"/>
            <a:chExt cx="2628900" cy="596900"/>
          </a:xfrm>
        </p:grpSpPr>
        <p:grpSp>
          <p:nvGrpSpPr>
            <p:cNvPr id="3" name="Group 46">
              <a:extLst>
                <a:ext uri="{FF2B5EF4-FFF2-40B4-BE49-F238E27FC236}">
                  <a16:creationId xmlns:a16="http://schemas.microsoft.com/office/drawing/2014/main" id="{DED12E78-4AC1-A084-ADC2-43EE7E6C96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68400" y="3765550"/>
              <a:ext cx="2628900" cy="596900"/>
              <a:chOff x="736" y="2356"/>
              <a:chExt cx="1656" cy="376"/>
            </a:xfrm>
          </p:grpSpPr>
          <p:sp>
            <p:nvSpPr>
              <p:cNvPr id="6" name="Oval 47">
                <a:extLst>
                  <a:ext uri="{FF2B5EF4-FFF2-40B4-BE49-F238E27FC236}">
                    <a16:creationId xmlns:a16="http://schemas.microsoft.com/office/drawing/2014/main" id="{E8CBC6DB-9FC0-A9B9-FABB-6FEDD9D3A2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0" y="2356"/>
                <a:ext cx="752" cy="376"/>
              </a:xfrm>
              <a:prstGeom prst="ellipse">
                <a:avLst/>
              </a:prstGeom>
              <a:solidFill>
                <a:srgbClr val="CCFFCC"/>
              </a:solidFill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</a:pPr>
                <a:endParaRPr lang="en-US" sz="2000" dirty="0">
                  <a:solidFill>
                    <a:srgbClr val="0000FF"/>
                  </a:solidFill>
                  <a:latin typeface="Arial" pitchFamily="34" charset="0"/>
                </a:endParaRPr>
              </a:p>
            </p:txBody>
          </p:sp>
          <p:sp>
            <p:nvSpPr>
              <p:cNvPr id="7" name="Oval 48">
                <a:extLst>
                  <a:ext uri="{FF2B5EF4-FFF2-40B4-BE49-F238E27FC236}">
                    <a16:creationId xmlns:a16="http://schemas.microsoft.com/office/drawing/2014/main" id="{AFF3A549-9F7D-6E40-7B72-7876E1E016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6" y="2356"/>
                <a:ext cx="752" cy="376"/>
              </a:xfrm>
              <a:prstGeom prst="ellipse">
                <a:avLst/>
              </a:prstGeom>
              <a:solidFill>
                <a:srgbClr val="CCFFCC"/>
              </a:solidFill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</a:pPr>
                <a:endParaRPr lang="en-US" sz="2000" dirty="0">
                  <a:solidFill>
                    <a:srgbClr val="0000FF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4" name="Line 49">
              <a:extLst>
                <a:ext uri="{FF2B5EF4-FFF2-40B4-BE49-F238E27FC236}">
                  <a16:creationId xmlns:a16="http://schemas.microsoft.com/office/drawing/2014/main" id="{5E47B9FE-F946-9E54-AFA6-BBB4C6E8A3A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08200" y="3943524"/>
              <a:ext cx="466028" cy="25226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" name="Line 51">
              <a:extLst>
                <a:ext uri="{FF2B5EF4-FFF2-40B4-BE49-F238E27FC236}">
                  <a16:creationId xmlns:a16="http://schemas.microsoft.com/office/drawing/2014/main" id="{4804A0E2-710B-8FE4-559E-32DFD83167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62200" y="4121150"/>
              <a:ext cx="457200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C3B8B14-1BDE-0443-032F-8C867BB592D0}"/>
              </a:ext>
            </a:extLst>
          </p:cNvPr>
          <p:cNvGrpSpPr/>
          <p:nvPr/>
        </p:nvGrpSpPr>
        <p:grpSpPr>
          <a:xfrm>
            <a:off x="5168900" y="3765550"/>
            <a:ext cx="2628900" cy="596900"/>
            <a:chOff x="5168900" y="3765550"/>
            <a:chExt cx="2628900" cy="596900"/>
          </a:xfrm>
        </p:grpSpPr>
        <p:grpSp>
          <p:nvGrpSpPr>
            <p:cNvPr id="9" name="Group 37">
              <a:extLst>
                <a:ext uri="{FF2B5EF4-FFF2-40B4-BE49-F238E27FC236}">
                  <a16:creationId xmlns:a16="http://schemas.microsoft.com/office/drawing/2014/main" id="{E326B39F-0BE5-B589-3F5D-2A99CCBE8A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68900" y="3765550"/>
              <a:ext cx="2628900" cy="596900"/>
              <a:chOff x="736" y="2356"/>
              <a:chExt cx="1656" cy="376"/>
            </a:xfrm>
          </p:grpSpPr>
          <p:sp>
            <p:nvSpPr>
              <p:cNvPr id="12" name="Oval 38">
                <a:extLst>
                  <a:ext uri="{FF2B5EF4-FFF2-40B4-BE49-F238E27FC236}">
                    <a16:creationId xmlns:a16="http://schemas.microsoft.com/office/drawing/2014/main" id="{CDC185E2-CADE-FE79-895E-360F2AD05B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0" y="2356"/>
                <a:ext cx="752" cy="376"/>
              </a:xfrm>
              <a:prstGeom prst="ellipse">
                <a:avLst/>
              </a:prstGeom>
              <a:solidFill>
                <a:srgbClr val="CCFFCC"/>
              </a:solidFill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</a:pPr>
                <a:endParaRPr lang="en-US" sz="2000" dirty="0">
                  <a:solidFill>
                    <a:srgbClr val="0000FF"/>
                  </a:solidFill>
                  <a:latin typeface="Arial" pitchFamily="34" charset="0"/>
                </a:endParaRPr>
              </a:p>
            </p:txBody>
          </p:sp>
          <p:sp>
            <p:nvSpPr>
              <p:cNvPr id="13" name="Oval 39">
                <a:extLst>
                  <a:ext uri="{FF2B5EF4-FFF2-40B4-BE49-F238E27FC236}">
                    <a16:creationId xmlns:a16="http://schemas.microsoft.com/office/drawing/2014/main" id="{F6A33FB0-381F-E3A8-9482-1509205D5F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6" y="2356"/>
                <a:ext cx="752" cy="376"/>
              </a:xfrm>
              <a:prstGeom prst="ellipse">
                <a:avLst/>
              </a:prstGeom>
              <a:solidFill>
                <a:srgbClr val="CCFFCC"/>
              </a:solidFill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</a:pPr>
                <a:endParaRPr lang="en-US" sz="2000" dirty="0">
                  <a:solidFill>
                    <a:srgbClr val="0000FF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10" name="Line 50">
              <a:extLst>
                <a:ext uri="{FF2B5EF4-FFF2-40B4-BE49-F238E27FC236}">
                  <a16:creationId xmlns:a16="http://schemas.microsoft.com/office/drawing/2014/main" id="{E687EC4D-233C-5A1C-EED2-87556F5AC5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34100" y="3968750"/>
              <a:ext cx="469900" cy="0"/>
            </a:xfrm>
            <a:prstGeom prst="line">
              <a:avLst/>
            </a:prstGeom>
            <a:noFill/>
            <a:ln w="38100">
              <a:solidFill>
                <a:schemeClr val="bg1">
                  <a:lumMod val="95000"/>
                </a:schemeClr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" name="Line 52">
              <a:extLst>
                <a:ext uri="{FF2B5EF4-FFF2-40B4-BE49-F238E27FC236}">
                  <a16:creationId xmlns:a16="http://schemas.microsoft.com/office/drawing/2014/main" id="{4FA665F1-EC5A-2828-903E-3C8669ECB40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362700" y="4121150"/>
              <a:ext cx="482600" cy="0"/>
            </a:xfrm>
            <a:prstGeom prst="line">
              <a:avLst/>
            </a:prstGeom>
            <a:noFill/>
            <a:ln w="38100">
              <a:solidFill>
                <a:schemeClr val="bg1">
                  <a:lumMod val="95000"/>
                </a:schemeClr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42625A6-1579-B2AF-EC40-26F4F0C831CF}"/>
              </a:ext>
            </a:extLst>
          </p:cNvPr>
          <p:cNvGrpSpPr/>
          <p:nvPr/>
        </p:nvGrpSpPr>
        <p:grpSpPr>
          <a:xfrm>
            <a:off x="3219450" y="1962150"/>
            <a:ext cx="2628900" cy="596900"/>
            <a:chOff x="3219450" y="1962150"/>
            <a:chExt cx="2628900" cy="596900"/>
          </a:xfrm>
        </p:grpSpPr>
        <p:grpSp>
          <p:nvGrpSpPr>
            <p:cNvPr id="15" name="Group 2">
              <a:extLst>
                <a:ext uri="{FF2B5EF4-FFF2-40B4-BE49-F238E27FC236}">
                  <a16:creationId xmlns:a16="http://schemas.microsoft.com/office/drawing/2014/main" id="{B05FAA94-3DCE-3000-FA1F-2E98D1CEC0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19450" y="1962150"/>
              <a:ext cx="2628900" cy="596900"/>
              <a:chOff x="736" y="2356"/>
              <a:chExt cx="1656" cy="376"/>
            </a:xfrm>
          </p:grpSpPr>
          <p:sp>
            <p:nvSpPr>
              <p:cNvPr id="18" name="Oval 3">
                <a:extLst>
                  <a:ext uri="{FF2B5EF4-FFF2-40B4-BE49-F238E27FC236}">
                    <a16:creationId xmlns:a16="http://schemas.microsoft.com/office/drawing/2014/main" id="{2E133DAF-7068-C8D4-9DDD-BA540031F9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0" y="2356"/>
                <a:ext cx="752" cy="376"/>
              </a:xfrm>
              <a:prstGeom prst="ellipse">
                <a:avLst/>
              </a:prstGeom>
              <a:solidFill>
                <a:srgbClr val="CCFFCC"/>
              </a:solidFill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</a:pPr>
                <a:endParaRPr lang="en-US" sz="2000" dirty="0">
                  <a:solidFill>
                    <a:srgbClr val="0000FF"/>
                  </a:solidFill>
                  <a:latin typeface="Arial" pitchFamily="34" charset="0"/>
                </a:endParaRPr>
              </a:p>
            </p:txBody>
          </p:sp>
          <p:sp>
            <p:nvSpPr>
              <p:cNvPr id="19" name="Oval 4">
                <a:extLst>
                  <a:ext uri="{FF2B5EF4-FFF2-40B4-BE49-F238E27FC236}">
                    <a16:creationId xmlns:a16="http://schemas.microsoft.com/office/drawing/2014/main" id="{261140C7-531F-D986-3194-C8F0265E13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6" y="2356"/>
                <a:ext cx="752" cy="376"/>
              </a:xfrm>
              <a:prstGeom prst="ellipse">
                <a:avLst/>
              </a:prstGeom>
              <a:solidFill>
                <a:srgbClr val="CCFFCC"/>
              </a:solidFill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</a:pPr>
                <a:endParaRPr lang="en-US" sz="2000" dirty="0">
                  <a:solidFill>
                    <a:srgbClr val="0000FF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16" name="Line 55">
              <a:extLst>
                <a:ext uri="{FF2B5EF4-FFF2-40B4-BE49-F238E27FC236}">
                  <a16:creationId xmlns:a16="http://schemas.microsoft.com/office/drawing/2014/main" id="{B0540E69-AF05-473D-9023-8BAB244D6B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2900" y="2178050"/>
              <a:ext cx="501650" cy="0"/>
            </a:xfrm>
            <a:prstGeom prst="line">
              <a:avLst/>
            </a:prstGeom>
            <a:noFill/>
            <a:ln w="38100">
              <a:solidFill>
                <a:schemeClr val="bg1">
                  <a:lumMod val="95000"/>
                </a:schemeClr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7" name="Line 56">
              <a:extLst>
                <a:ext uri="{FF2B5EF4-FFF2-40B4-BE49-F238E27FC236}">
                  <a16:creationId xmlns:a16="http://schemas.microsoft.com/office/drawing/2014/main" id="{FDEC9056-DB55-5868-DC6D-38DAD39C39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13250" y="2330450"/>
              <a:ext cx="450850" cy="0"/>
            </a:xfrm>
            <a:prstGeom prst="line">
              <a:avLst/>
            </a:prstGeom>
            <a:noFill/>
            <a:ln w="38100">
              <a:solidFill>
                <a:schemeClr val="bg1">
                  <a:lumMod val="95000"/>
                </a:schemeClr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75778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7577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4F15EBB-949B-4C29-9024-C7058C2E19D3}" type="slidenum">
              <a:rPr lang="en-US" smtClean="0"/>
              <a:pPr/>
              <a:t>72</a:t>
            </a:fld>
            <a:endParaRPr lang="en-US" dirty="0"/>
          </a:p>
        </p:txBody>
      </p:sp>
      <p:sp>
        <p:nvSpPr>
          <p:cNvPr id="757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Tournament Tree Barriers</a:t>
            </a:r>
          </a:p>
        </p:txBody>
      </p:sp>
      <p:sp>
        <p:nvSpPr>
          <p:cNvPr id="75788" name="Line 16"/>
          <p:cNvSpPr>
            <a:spLocks noChangeShapeType="1"/>
          </p:cNvSpPr>
          <p:nvPr/>
        </p:nvSpPr>
        <p:spPr bwMode="auto">
          <a:xfrm flipV="1">
            <a:off x="1778000" y="2559050"/>
            <a:ext cx="1567637" cy="137795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75789" name="Line 17"/>
          <p:cNvSpPr>
            <a:spLocks noChangeShapeType="1"/>
          </p:cNvSpPr>
          <p:nvPr/>
        </p:nvSpPr>
        <p:spPr bwMode="auto">
          <a:xfrm flipH="1" flipV="1">
            <a:off x="5350040" y="2599436"/>
            <a:ext cx="352259" cy="1362964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grpSp>
        <p:nvGrpSpPr>
          <p:cNvPr id="75792" name="Group 20"/>
          <p:cNvGrpSpPr>
            <a:grpSpLocks/>
          </p:cNvGrpSpPr>
          <p:nvPr/>
        </p:nvGrpSpPr>
        <p:grpSpPr bwMode="auto">
          <a:xfrm>
            <a:off x="1447800" y="3281363"/>
            <a:ext cx="635000" cy="623887"/>
            <a:chOff x="3192" y="2352"/>
            <a:chExt cx="936" cy="920"/>
          </a:xfrm>
        </p:grpSpPr>
        <p:grpSp>
          <p:nvGrpSpPr>
            <p:cNvPr id="75912" name="Group 21"/>
            <p:cNvGrpSpPr>
              <a:grpSpLocks/>
            </p:cNvGrpSpPr>
            <p:nvPr/>
          </p:nvGrpSpPr>
          <p:grpSpPr bwMode="auto">
            <a:xfrm>
              <a:off x="3304" y="2352"/>
              <a:ext cx="824" cy="896"/>
              <a:chOff x="-176" y="2720"/>
              <a:chExt cx="824" cy="896"/>
            </a:xfrm>
          </p:grpSpPr>
          <p:sp>
            <p:nvSpPr>
              <p:cNvPr id="75926" name="AutoShape 22"/>
              <p:cNvSpPr>
                <a:spLocks noChangeArrowheads="1"/>
              </p:cNvSpPr>
              <p:nvPr/>
            </p:nvSpPr>
            <p:spPr bwMode="auto">
              <a:xfrm>
                <a:off x="400" y="3136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5927" name="AutoShape 23"/>
              <p:cNvSpPr>
                <a:spLocks noChangeArrowheads="1"/>
              </p:cNvSpPr>
              <p:nvPr/>
            </p:nvSpPr>
            <p:spPr bwMode="auto">
              <a:xfrm rot="2143461">
                <a:off x="520" y="3104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grpSp>
            <p:nvGrpSpPr>
              <p:cNvPr id="75928" name="Group 24"/>
              <p:cNvGrpSpPr>
                <a:grpSpLocks/>
              </p:cNvGrpSpPr>
              <p:nvPr/>
            </p:nvGrpSpPr>
            <p:grpSpPr bwMode="auto">
              <a:xfrm rot="-2902327">
                <a:off x="416" y="2888"/>
                <a:ext cx="240" cy="224"/>
                <a:chOff x="496" y="3200"/>
                <a:chExt cx="240" cy="224"/>
              </a:xfrm>
            </p:grpSpPr>
            <p:sp>
              <p:nvSpPr>
                <p:cNvPr id="75936" name="AutoShape 25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5937" name="AutoShape 26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5929" name="Group 27"/>
              <p:cNvGrpSpPr>
                <a:grpSpLocks/>
              </p:cNvGrpSpPr>
              <p:nvPr/>
            </p:nvGrpSpPr>
            <p:grpSpPr bwMode="auto">
              <a:xfrm rot="-4011983">
                <a:off x="280" y="2728"/>
                <a:ext cx="240" cy="224"/>
                <a:chOff x="496" y="3200"/>
                <a:chExt cx="240" cy="224"/>
              </a:xfrm>
            </p:grpSpPr>
            <p:sp>
              <p:nvSpPr>
                <p:cNvPr id="75934" name="AutoShape 28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5935" name="AutoShape 29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5930" name="Group 30"/>
              <p:cNvGrpSpPr>
                <a:grpSpLocks/>
              </p:cNvGrpSpPr>
              <p:nvPr/>
            </p:nvGrpSpPr>
            <p:grpSpPr bwMode="auto">
              <a:xfrm rot="2117542">
                <a:off x="280" y="3256"/>
                <a:ext cx="240" cy="224"/>
                <a:chOff x="496" y="3200"/>
                <a:chExt cx="240" cy="224"/>
              </a:xfrm>
            </p:grpSpPr>
            <p:sp>
              <p:nvSpPr>
                <p:cNvPr id="75932" name="AutoShape 31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5933" name="AutoShape 32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75931" name="Freeform 33"/>
              <p:cNvSpPr>
                <a:spLocks/>
              </p:cNvSpPr>
              <p:nvPr/>
            </p:nvSpPr>
            <p:spPr bwMode="auto">
              <a:xfrm>
                <a:off x="-176" y="3472"/>
                <a:ext cx="464" cy="144"/>
              </a:xfrm>
              <a:custGeom>
                <a:avLst/>
                <a:gdLst>
                  <a:gd name="T0" fmla="*/ 464 w 464"/>
                  <a:gd name="T1" fmla="*/ 0 h 216"/>
                  <a:gd name="T2" fmla="*/ 224 w 464"/>
                  <a:gd name="T3" fmla="*/ 1 h 216"/>
                  <a:gd name="T4" fmla="*/ 0 w 464"/>
                  <a:gd name="T5" fmla="*/ 4 h 216"/>
                  <a:gd name="T6" fmla="*/ 144 w 464"/>
                  <a:gd name="T7" fmla="*/ 6 h 216"/>
                  <a:gd name="T8" fmla="*/ 312 w 464"/>
                  <a:gd name="T9" fmla="*/ 3 h 216"/>
                  <a:gd name="T10" fmla="*/ 464 w 464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4"/>
                  <a:gd name="T19" fmla="*/ 0 h 216"/>
                  <a:gd name="T20" fmla="*/ 464 w 464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4" h="216">
                    <a:moveTo>
                      <a:pt x="464" y="0"/>
                    </a:moveTo>
                    <a:lnTo>
                      <a:pt x="224" y="32"/>
                    </a:lnTo>
                    <a:lnTo>
                      <a:pt x="0" y="144"/>
                    </a:lnTo>
                    <a:lnTo>
                      <a:pt x="144" y="216"/>
                    </a:lnTo>
                    <a:lnTo>
                      <a:pt x="312" y="96"/>
                    </a:lnTo>
                    <a:lnTo>
                      <a:pt x="464" y="0"/>
                    </a:lnTo>
                    <a:close/>
                  </a:path>
                </a:pathLst>
              </a:custGeom>
              <a:solidFill>
                <a:srgbClr val="33CC33"/>
              </a:solidFill>
              <a:ln w="38100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75913" name="Group 34"/>
            <p:cNvGrpSpPr>
              <a:grpSpLocks/>
            </p:cNvGrpSpPr>
            <p:nvPr/>
          </p:nvGrpSpPr>
          <p:grpSpPr bwMode="auto">
            <a:xfrm flipH="1">
              <a:off x="3192" y="2376"/>
              <a:ext cx="824" cy="896"/>
              <a:chOff x="-176" y="2720"/>
              <a:chExt cx="824" cy="896"/>
            </a:xfrm>
          </p:grpSpPr>
          <p:sp>
            <p:nvSpPr>
              <p:cNvPr id="75914" name="AutoShape 35"/>
              <p:cNvSpPr>
                <a:spLocks noChangeArrowheads="1"/>
              </p:cNvSpPr>
              <p:nvPr/>
            </p:nvSpPr>
            <p:spPr bwMode="auto">
              <a:xfrm>
                <a:off x="400" y="3136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5915" name="AutoShape 36"/>
              <p:cNvSpPr>
                <a:spLocks noChangeArrowheads="1"/>
              </p:cNvSpPr>
              <p:nvPr/>
            </p:nvSpPr>
            <p:spPr bwMode="auto">
              <a:xfrm rot="2143461">
                <a:off x="520" y="3104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grpSp>
            <p:nvGrpSpPr>
              <p:cNvPr id="75916" name="Group 37"/>
              <p:cNvGrpSpPr>
                <a:grpSpLocks/>
              </p:cNvGrpSpPr>
              <p:nvPr/>
            </p:nvGrpSpPr>
            <p:grpSpPr bwMode="auto">
              <a:xfrm rot="-2902327">
                <a:off x="416" y="2888"/>
                <a:ext cx="240" cy="224"/>
                <a:chOff x="496" y="3200"/>
                <a:chExt cx="240" cy="224"/>
              </a:xfrm>
            </p:grpSpPr>
            <p:sp>
              <p:nvSpPr>
                <p:cNvPr id="75924" name="AutoShape 38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5925" name="AutoShape 39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5917" name="Group 40"/>
              <p:cNvGrpSpPr>
                <a:grpSpLocks/>
              </p:cNvGrpSpPr>
              <p:nvPr/>
            </p:nvGrpSpPr>
            <p:grpSpPr bwMode="auto">
              <a:xfrm rot="-4011983">
                <a:off x="280" y="2728"/>
                <a:ext cx="240" cy="224"/>
                <a:chOff x="496" y="3200"/>
                <a:chExt cx="240" cy="224"/>
              </a:xfrm>
            </p:grpSpPr>
            <p:sp>
              <p:nvSpPr>
                <p:cNvPr id="75922" name="AutoShape 41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5923" name="AutoShape 42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5918" name="Group 43"/>
              <p:cNvGrpSpPr>
                <a:grpSpLocks/>
              </p:cNvGrpSpPr>
              <p:nvPr/>
            </p:nvGrpSpPr>
            <p:grpSpPr bwMode="auto">
              <a:xfrm rot="2117542">
                <a:off x="280" y="3256"/>
                <a:ext cx="240" cy="224"/>
                <a:chOff x="496" y="3200"/>
                <a:chExt cx="240" cy="224"/>
              </a:xfrm>
            </p:grpSpPr>
            <p:sp>
              <p:nvSpPr>
                <p:cNvPr id="75920" name="AutoShape 44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5921" name="AutoShape 45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75919" name="Freeform 46"/>
              <p:cNvSpPr>
                <a:spLocks/>
              </p:cNvSpPr>
              <p:nvPr/>
            </p:nvSpPr>
            <p:spPr bwMode="auto">
              <a:xfrm>
                <a:off x="-176" y="3472"/>
                <a:ext cx="464" cy="144"/>
              </a:xfrm>
              <a:custGeom>
                <a:avLst/>
                <a:gdLst>
                  <a:gd name="T0" fmla="*/ 464 w 464"/>
                  <a:gd name="T1" fmla="*/ 0 h 216"/>
                  <a:gd name="T2" fmla="*/ 224 w 464"/>
                  <a:gd name="T3" fmla="*/ 1 h 216"/>
                  <a:gd name="T4" fmla="*/ 0 w 464"/>
                  <a:gd name="T5" fmla="*/ 4 h 216"/>
                  <a:gd name="T6" fmla="*/ 144 w 464"/>
                  <a:gd name="T7" fmla="*/ 6 h 216"/>
                  <a:gd name="T8" fmla="*/ 312 w 464"/>
                  <a:gd name="T9" fmla="*/ 3 h 216"/>
                  <a:gd name="T10" fmla="*/ 464 w 464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4"/>
                  <a:gd name="T19" fmla="*/ 0 h 216"/>
                  <a:gd name="T20" fmla="*/ 464 w 464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4" h="216">
                    <a:moveTo>
                      <a:pt x="464" y="0"/>
                    </a:moveTo>
                    <a:lnTo>
                      <a:pt x="224" y="32"/>
                    </a:lnTo>
                    <a:lnTo>
                      <a:pt x="0" y="144"/>
                    </a:lnTo>
                    <a:lnTo>
                      <a:pt x="144" y="216"/>
                    </a:lnTo>
                    <a:lnTo>
                      <a:pt x="312" y="96"/>
                    </a:lnTo>
                    <a:lnTo>
                      <a:pt x="464" y="0"/>
                    </a:lnTo>
                    <a:close/>
                  </a:path>
                </a:pathLst>
              </a:custGeom>
              <a:solidFill>
                <a:srgbClr val="33CC33"/>
              </a:solidFill>
              <a:ln w="38100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</p:grpSp>
      <p:grpSp>
        <p:nvGrpSpPr>
          <p:cNvPr id="75793" name="Group 47"/>
          <p:cNvGrpSpPr>
            <a:grpSpLocks/>
          </p:cNvGrpSpPr>
          <p:nvPr/>
        </p:nvGrpSpPr>
        <p:grpSpPr bwMode="auto">
          <a:xfrm>
            <a:off x="5422900" y="3306763"/>
            <a:ext cx="635000" cy="623887"/>
            <a:chOff x="3192" y="2352"/>
            <a:chExt cx="936" cy="920"/>
          </a:xfrm>
        </p:grpSpPr>
        <p:grpSp>
          <p:nvGrpSpPr>
            <p:cNvPr id="75886" name="Group 48"/>
            <p:cNvGrpSpPr>
              <a:grpSpLocks/>
            </p:cNvGrpSpPr>
            <p:nvPr/>
          </p:nvGrpSpPr>
          <p:grpSpPr bwMode="auto">
            <a:xfrm>
              <a:off x="3304" y="2352"/>
              <a:ext cx="824" cy="896"/>
              <a:chOff x="-176" y="2720"/>
              <a:chExt cx="824" cy="896"/>
            </a:xfrm>
          </p:grpSpPr>
          <p:sp>
            <p:nvSpPr>
              <p:cNvPr id="75900" name="AutoShape 49"/>
              <p:cNvSpPr>
                <a:spLocks noChangeArrowheads="1"/>
              </p:cNvSpPr>
              <p:nvPr/>
            </p:nvSpPr>
            <p:spPr bwMode="auto">
              <a:xfrm>
                <a:off x="400" y="3136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5901" name="AutoShape 50"/>
              <p:cNvSpPr>
                <a:spLocks noChangeArrowheads="1"/>
              </p:cNvSpPr>
              <p:nvPr/>
            </p:nvSpPr>
            <p:spPr bwMode="auto">
              <a:xfrm rot="2143461">
                <a:off x="520" y="3104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grpSp>
            <p:nvGrpSpPr>
              <p:cNvPr id="75902" name="Group 51"/>
              <p:cNvGrpSpPr>
                <a:grpSpLocks/>
              </p:cNvGrpSpPr>
              <p:nvPr/>
            </p:nvGrpSpPr>
            <p:grpSpPr bwMode="auto">
              <a:xfrm rot="-2902327">
                <a:off x="416" y="2888"/>
                <a:ext cx="240" cy="224"/>
                <a:chOff x="496" y="3200"/>
                <a:chExt cx="240" cy="224"/>
              </a:xfrm>
            </p:grpSpPr>
            <p:sp>
              <p:nvSpPr>
                <p:cNvPr id="75910" name="AutoShape 52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5911" name="AutoShape 53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5903" name="Group 54"/>
              <p:cNvGrpSpPr>
                <a:grpSpLocks/>
              </p:cNvGrpSpPr>
              <p:nvPr/>
            </p:nvGrpSpPr>
            <p:grpSpPr bwMode="auto">
              <a:xfrm rot="-4011983">
                <a:off x="280" y="2728"/>
                <a:ext cx="240" cy="224"/>
                <a:chOff x="496" y="3200"/>
                <a:chExt cx="240" cy="224"/>
              </a:xfrm>
            </p:grpSpPr>
            <p:sp>
              <p:nvSpPr>
                <p:cNvPr id="75908" name="AutoShape 55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5909" name="AutoShape 56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5904" name="Group 57"/>
              <p:cNvGrpSpPr>
                <a:grpSpLocks/>
              </p:cNvGrpSpPr>
              <p:nvPr/>
            </p:nvGrpSpPr>
            <p:grpSpPr bwMode="auto">
              <a:xfrm rot="2117542">
                <a:off x="280" y="3256"/>
                <a:ext cx="240" cy="224"/>
                <a:chOff x="496" y="3200"/>
                <a:chExt cx="240" cy="224"/>
              </a:xfrm>
            </p:grpSpPr>
            <p:sp>
              <p:nvSpPr>
                <p:cNvPr id="75906" name="AutoShape 58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5907" name="AutoShape 59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75905" name="Freeform 60"/>
              <p:cNvSpPr>
                <a:spLocks/>
              </p:cNvSpPr>
              <p:nvPr/>
            </p:nvSpPr>
            <p:spPr bwMode="auto">
              <a:xfrm>
                <a:off x="-176" y="3472"/>
                <a:ext cx="464" cy="144"/>
              </a:xfrm>
              <a:custGeom>
                <a:avLst/>
                <a:gdLst>
                  <a:gd name="T0" fmla="*/ 464 w 464"/>
                  <a:gd name="T1" fmla="*/ 0 h 216"/>
                  <a:gd name="T2" fmla="*/ 224 w 464"/>
                  <a:gd name="T3" fmla="*/ 1 h 216"/>
                  <a:gd name="T4" fmla="*/ 0 w 464"/>
                  <a:gd name="T5" fmla="*/ 4 h 216"/>
                  <a:gd name="T6" fmla="*/ 144 w 464"/>
                  <a:gd name="T7" fmla="*/ 6 h 216"/>
                  <a:gd name="T8" fmla="*/ 312 w 464"/>
                  <a:gd name="T9" fmla="*/ 3 h 216"/>
                  <a:gd name="T10" fmla="*/ 464 w 464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4"/>
                  <a:gd name="T19" fmla="*/ 0 h 216"/>
                  <a:gd name="T20" fmla="*/ 464 w 464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4" h="216">
                    <a:moveTo>
                      <a:pt x="464" y="0"/>
                    </a:moveTo>
                    <a:lnTo>
                      <a:pt x="224" y="32"/>
                    </a:lnTo>
                    <a:lnTo>
                      <a:pt x="0" y="144"/>
                    </a:lnTo>
                    <a:lnTo>
                      <a:pt x="144" y="216"/>
                    </a:lnTo>
                    <a:lnTo>
                      <a:pt x="312" y="96"/>
                    </a:lnTo>
                    <a:lnTo>
                      <a:pt x="464" y="0"/>
                    </a:lnTo>
                    <a:close/>
                  </a:path>
                </a:pathLst>
              </a:custGeom>
              <a:solidFill>
                <a:srgbClr val="33CC33"/>
              </a:solidFill>
              <a:ln w="38100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75887" name="Group 61"/>
            <p:cNvGrpSpPr>
              <a:grpSpLocks/>
            </p:cNvGrpSpPr>
            <p:nvPr/>
          </p:nvGrpSpPr>
          <p:grpSpPr bwMode="auto">
            <a:xfrm flipH="1">
              <a:off x="3192" y="2376"/>
              <a:ext cx="824" cy="896"/>
              <a:chOff x="-176" y="2720"/>
              <a:chExt cx="824" cy="896"/>
            </a:xfrm>
          </p:grpSpPr>
          <p:sp>
            <p:nvSpPr>
              <p:cNvPr id="75888" name="AutoShape 62"/>
              <p:cNvSpPr>
                <a:spLocks noChangeArrowheads="1"/>
              </p:cNvSpPr>
              <p:nvPr/>
            </p:nvSpPr>
            <p:spPr bwMode="auto">
              <a:xfrm>
                <a:off x="400" y="3136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5889" name="AutoShape 63"/>
              <p:cNvSpPr>
                <a:spLocks noChangeArrowheads="1"/>
              </p:cNvSpPr>
              <p:nvPr/>
            </p:nvSpPr>
            <p:spPr bwMode="auto">
              <a:xfrm rot="2143461">
                <a:off x="520" y="3104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grpSp>
            <p:nvGrpSpPr>
              <p:cNvPr id="75890" name="Group 64"/>
              <p:cNvGrpSpPr>
                <a:grpSpLocks/>
              </p:cNvGrpSpPr>
              <p:nvPr/>
            </p:nvGrpSpPr>
            <p:grpSpPr bwMode="auto">
              <a:xfrm rot="-2902327">
                <a:off x="416" y="2888"/>
                <a:ext cx="240" cy="224"/>
                <a:chOff x="496" y="3200"/>
                <a:chExt cx="240" cy="224"/>
              </a:xfrm>
            </p:grpSpPr>
            <p:sp>
              <p:nvSpPr>
                <p:cNvPr id="75898" name="AutoShape 65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5899" name="AutoShape 66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5891" name="Group 67"/>
              <p:cNvGrpSpPr>
                <a:grpSpLocks/>
              </p:cNvGrpSpPr>
              <p:nvPr/>
            </p:nvGrpSpPr>
            <p:grpSpPr bwMode="auto">
              <a:xfrm rot="-4011983">
                <a:off x="280" y="2728"/>
                <a:ext cx="240" cy="224"/>
                <a:chOff x="496" y="3200"/>
                <a:chExt cx="240" cy="224"/>
              </a:xfrm>
            </p:grpSpPr>
            <p:sp>
              <p:nvSpPr>
                <p:cNvPr id="75896" name="AutoShape 68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5897" name="AutoShape 69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5892" name="Group 70"/>
              <p:cNvGrpSpPr>
                <a:grpSpLocks/>
              </p:cNvGrpSpPr>
              <p:nvPr/>
            </p:nvGrpSpPr>
            <p:grpSpPr bwMode="auto">
              <a:xfrm rot="2117542">
                <a:off x="280" y="3256"/>
                <a:ext cx="240" cy="224"/>
                <a:chOff x="496" y="3200"/>
                <a:chExt cx="240" cy="224"/>
              </a:xfrm>
            </p:grpSpPr>
            <p:sp>
              <p:nvSpPr>
                <p:cNvPr id="75894" name="AutoShape 71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5895" name="AutoShape 72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75893" name="Freeform 73"/>
              <p:cNvSpPr>
                <a:spLocks/>
              </p:cNvSpPr>
              <p:nvPr/>
            </p:nvSpPr>
            <p:spPr bwMode="auto">
              <a:xfrm>
                <a:off x="-176" y="3472"/>
                <a:ext cx="464" cy="144"/>
              </a:xfrm>
              <a:custGeom>
                <a:avLst/>
                <a:gdLst>
                  <a:gd name="T0" fmla="*/ 464 w 464"/>
                  <a:gd name="T1" fmla="*/ 0 h 216"/>
                  <a:gd name="T2" fmla="*/ 224 w 464"/>
                  <a:gd name="T3" fmla="*/ 1 h 216"/>
                  <a:gd name="T4" fmla="*/ 0 w 464"/>
                  <a:gd name="T5" fmla="*/ 4 h 216"/>
                  <a:gd name="T6" fmla="*/ 144 w 464"/>
                  <a:gd name="T7" fmla="*/ 6 h 216"/>
                  <a:gd name="T8" fmla="*/ 312 w 464"/>
                  <a:gd name="T9" fmla="*/ 3 h 216"/>
                  <a:gd name="T10" fmla="*/ 464 w 464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4"/>
                  <a:gd name="T19" fmla="*/ 0 h 216"/>
                  <a:gd name="T20" fmla="*/ 464 w 464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4" h="216">
                    <a:moveTo>
                      <a:pt x="464" y="0"/>
                    </a:moveTo>
                    <a:lnTo>
                      <a:pt x="224" y="32"/>
                    </a:lnTo>
                    <a:lnTo>
                      <a:pt x="0" y="144"/>
                    </a:lnTo>
                    <a:lnTo>
                      <a:pt x="144" y="216"/>
                    </a:lnTo>
                    <a:lnTo>
                      <a:pt x="312" y="96"/>
                    </a:lnTo>
                    <a:lnTo>
                      <a:pt x="464" y="0"/>
                    </a:lnTo>
                    <a:close/>
                  </a:path>
                </a:pathLst>
              </a:custGeom>
              <a:solidFill>
                <a:srgbClr val="33CC33"/>
              </a:solidFill>
              <a:ln w="38100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</p:grpSp>
      <p:grpSp>
        <p:nvGrpSpPr>
          <p:cNvPr id="75794" name="Group 74"/>
          <p:cNvGrpSpPr>
            <a:grpSpLocks/>
          </p:cNvGrpSpPr>
          <p:nvPr/>
        </p:nvGrpSpPr>
        <p:grpSpPr bwMode="auto">
          <a:xfrm>
            <a:off x="3454400" y="1566863"/>
            <a:ext cx="635000" cy="623887"/>
            <a:chOff x="3192" y="2352"/>
            <a:chExt cx="936" cy="920"/>
          </a:xfrm>
        </p:grpSpPr>
        <p:grpSp>
          <p:nvGrpSpPr>
            <p:cNvPr id="75860" name="Group 75"/>
            <p:cNvGrpSpPr>
              <a:grpSpLocks/>
            </p:cNvGrpSpPr>
            <p:nvPr/>
          </p:nvGrpSpPr>
          <p:grpSpPr bwMode="auto">
            <a:xfrm>
              <a:off x="3304" y="2352"/>
              <a:ext cx="824" cy="896"/>
              <a:chOff x="-176" y="2720"/>
              <a:chExt cx="824" cy="896"/>
            </a:xfrm>
          </p:grpSpPr>
          <p:sp>
            <p:nvSpPr>
              <p:cNvPr id="75874" name="AutoShape 76"/>
              <p:cNvSpPr>
                <a:spLocks noChangeArrowheads="1"/>
              </p:cNvSpPr>
              <p:nvPr/>
            </p:nvSpPr>
            <p:spPr bwMode="auto">
              <a:xfrm>
                <a:off x="400" y="3136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5875" name="AutoShape 77"/>
              <p:cNvSpPr>
                <a:spLocks noChangeArrowheads="1"/>
              </p:cNvSpPr>
              <p:nvPr/>
            </p:nvSpPr>
            <p:spPr bwMode="auto">
              <a:xfrm rot="2143461">
                <a:off x="520" y="3104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grpSp>
            <p:nvGrpSpPr>
              <p:cNvPr id="75876" name="Group 78"/>
              <p:cNvGrpSpPr>
                <a:grpSpLocks/>
              </p:cNvGrpSpPr>
              <p:nvPr/>
            </p:nvGrpSpPr>
            <p:grpSpPr bwMode="auto">
              <a:xfrm rot="-2902327">
                <a:off x="416" y="2888"/>
                <a:ext cx="240" cy="224"/>
                <a:chOff x="496" y="3200"/>
                <a:chExt cx="240" cy="224"/>
              </a:xfrm>
            </p:grpSpPr>
            <p:sp>
              <p:nvSpPr>
                <p:cNvPr id="75884" name="AutoShape 79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5885" name="AutoShape 80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5877" name="Group 81"/>
              <p:cNvGrpSpPr>
                <a:grpSpLocks/>
              </p:cNvGrpSpPr>
              <p:nvPr/>
            </p:nvGrpSpPr>
            <p:grpSpPr bwMode="auto">
              <a:xfrm rot="-4011983">
                <a:off x="280" y="2728"/>
                <a:ext cx="240" cy="224"/>
                <a:chOff x="496" y="3200"/>
                <a:chExt cx="240" cy="224"/>
              </a:xfrm>
            </p:grpSpPr>
            <p:sp>
              <p:nvSpPr>
                <p:cNvPr id="75882" name="AutoShape 82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5883" name="AutoShape 83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5878" name="Group 84"/>
              <p:cNvGrpSpPr>
                <a:grpSpLocks/>
              </p:cNvGrpSpPr>
              <p:nvPr/>
            </p:nvGrpSpPr>
            <p:grpSpPr bwMode="auto">
              <a:xfrm rot="2117542">
                <a:off x="280" y="3256"/>
                <a:ext cx="240" cy="224"/>
                <a:chOff x="496" y="3200"/>
                <a:chExt cx="240" cy="224"/>
              </a:xfrm>
            </p:grpSpPr>
            <p:sp>
              <p:nvSpPr>
                <p:cNvPr id="75880" name="AutoShape 85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5881" name="AutoShape 86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75879" name="Freeform 87"/>
              <p:cNvSpPr>
                <a:spLocks/>
              </p:cNvSpPr>
              <p:nvPr/>
            </p:nvSpPr>
            <p:spPr bwMode="auto">
              <a:xfrm>
                <a:off x="-176" y="3472"/>
                <a:ext cx="464" cy="144"/>
              </a:xfrm>
              <a:custGeom>
                <a:avLst/>
                <a:gdLst>
                  <a:gd name="T0" fmla="*/ 464 w 464"/>
                  <a:gd name="T1" fmla="*/ 0 h 216"/>
                  <a:gd name="T2" fmla="*/ 224 w 464"/>
                  <a:gd name="T3" fmla="*/ 1 h 216"/>
                  <a:gd name="T4" fmla="*/ 0 w 464"/>
                  <a:gd name="T5" fmla="*/ 4 h 216"/>
                  <a:gd name="T6" fmla="*/ 144 w 464"/>
                  <a:gd name="T7" fmla="*/ 6 h 216"/>
                  <a:gd name="T8" fmla="*/ 312 w 464"/>
                  <a:gd name="T9" fmla="*/ 3 h 216"/>
                  <a:gd name="T10" fmla="*/ 464 w 464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4"/>
                  <a:gd name="T19" fmla="*/ 0 h 216"/>
                  <a:gd name="T20" fmla="*/ 464 w 464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4" h="216">
                    <a:moveTo>
                      <a:pt x="464" y="0"/>
                    </a:moveTo>
                    <a:lnTo>
                      <a:pt x="224" y="32"/>
                    </a:lnTo>
                    <a:lnTo>
                      <a:pt x="0" y="144"/>
                    </a:lnTo>
                    <a:lnTo>
                      <a:pt x="144" y="216"/>
                    </a:lnTo>
                    <a:lnTo>
                      <a:pt x="312" y="96"/>
                    </a:lnTo>
                    <a:lnTo>
                      <a:pt x="464" y="0"/>
                    </a:lnTo>
                    <a:close/>
                  </a:path>
                </a:pathLst>
              </a:custGeom>
              <a:solidFill>
                <a:srgbClr val="33CC33"/>
              </a:solidFill>
              <a:ln w="38100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75861" name="Group 88"/>
            <p:cNvGrpSpPr>
              <a:grpSpLocks/>
            </p:cNvGrpSpPr>
            <p:nvPr/>
          </p:nvGrpSpPr>
          <p:grpSpPr bwMode="auto">
            <a:xfrm flipH="1">
              <a:off x="3192" y="2376"/>
              <a:ext cx="824" cy="896"/>
              <a:chOff x="-176" y="2720"/>
              <a:chExt cx="824" cy="896"/>
            </a:xfrm>
          </p:grpSpPr>
          <p:sp>
            <p:nvSpPr>
              <p:cNvPr id="75862" name="AutoShape 89"/>
              <p:cNvSpPr>
                <a:spLocks noChangeArrowheads="1"/>
              </p:cNvSpPr>
              <p:nvPr/>
            </p:nvSpPr>
            <p:spPr bwMode="auto">
              <a:xfrm>
                <a:off x="400" y="3136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5863" name="AutoShape 90"/>
              <p:cNvSpPr>
                <a:spLocks noChangeArrowheads="1"/>
              </p:cNvSpPr>
              <p:nvPr/>
            </p:nvSpPr>
            <p:spPr bwMode="auto">
              <a:xfrm rot="2143461">
                <a:off x="520" y="3104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grpSp>
            <p:nvGrpSpPr>
              <p:cNvPr id="75864" name="Group 91"/>
              <p:cNvGrpSpPr>
                <a:grpSpLocks/>
              </p:cNvGrpSpPr>
              <p:nvPr/>
            </p:nvGrpSpPr>
            <p:grpSpPr bwMode="auto">
              <a:xfrm rot="-2902327">
                <a:off x="416" y="2888"/>
                <a:ext cx="240" cy="224"/>
                <a:chOff x="496" y="3200"/>
                <a:chExt cx="240" cy="224"/>
              </a:xfrm>
            </p:grpSpPr>
            <p:sp>
              <p:nvSpPr>
                <p:cNvPr id="75872" name="AutoShape 92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5873" name="AutoShape 93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5865" name="Group 94"/>
              <p:cNvGrpSpPr>
                <a:grpSpLocks/>
              </p:cNvGrpSpPr>
              <p:nvPr/>
            </p:nvGrpSpPr>
            <p:grpSpPr bwMode="auto">
              <a:xfrm rot="-4011983">
                <a:off x="280" y="2728"/>
                <a:ext cx="240" cy="224"/>
                <a:chOff x="496" y="3200"/>
                <a:chExt cx="240" cy="224"/>
              </a:xfrm>
            </p:grpSpPr>
            <p:sp>
              <p:nvSpPr>
                <p:cNvPr id="75870" name="AutoShape 95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5871" name="AutoShape 96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5866" name="Group 97"/>
              <p:cNvGrpSpPr>
                <a:grpSpLocks/>
              </p:cNvGrpSpPr>
              <p:nvPr/>
            </p:nvGrpSpPr>
            <p:grpSpPr bwMode="auto">
              <a:xfrm rot="2117542">
                <a:off x="280" y="3256"/>
                <a:ext cx="240" cy="224"/>
                <a:chOff x="496" y="3200"/>
                <a:chExt cx="240" cy="224"/>
              </a:xfrm>
            </p:grpSpPr>
            <p:sp>
              <p:nvSpPr>
                <p:cNvPr id="75868" name="AutoShape 98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5869" name="AutoShape 99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75867" name="Freeform 100"/>
              <p:cNvSpPr>
                <a:spLocks/>
              </p:cNvSpPr>
              <p:nvPr/>
            </p:nvSpPr>
            <p:spPr bwMode="auto">
              <a:xfrm>
                <a:off x="-176" y="3472"/>
                <a:ext cx="464" cy="144"/>
              </a:xfrm>
              <a:custGeom>
                <a:avLst/>
                <a:gdLst>
                  <a:gd name="T0" fmla="*/ 464 w 464"/>
                  <a:gd name="T1" fmla="*/ 0 h 216"/>
                  <a:gd name="T2" fmla="*/ 224 w 464"/>
                  <a:gd name="T3" fmla="*/ 1 h 216"/>
                  <a:gd name="T4" fmla="*/ 0 w 464"/>
                  <a:gd name="T5" fmla="*/ 4 h 216"/>
                  <a:gd name="T6" fmla="*/ 144 w 464"/>
                  <a:gd name="T7" fmla="*/ 6 h 216"/>
                  <a:gd name="T8" fmla="*/ 312 w 464"/>
                  <a:gd name="T9" fmla="*/ 3 h 216"/>
                  <a:gd name="T10" fmla="*/ 464 w 464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4"/>
                  <a:gd name="T19" fmla="*/ 0 h 216"/>
                  <a:gd name="T20" fmla="*/ 464 w 464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4" h="216">
                    <a:moveTo>
                      <a:pt x="464" y="0"/>
                    </a:moveTo>
                    <a:lnTo>
                      <a:pt x="224" y="32"/>
                    </a:lnTo>
                    <a:lnTo>
                      <a:pt x="0" y="144"/>
                    </a:lnTo>
                    <a:lnTo>
                      <a:pt x="144" y="216"/>
                    </a:lnTo>
                    <a:lnTo>
                      <a:pt x="312" y="96"/>
                    </a:lnTo>
                    <a:lnTo>
                      <a:pt x="464" y="0"/>
                    </a:lnTo>
                    <a:close/>
                  </a:path>
                </a:pathLst>
              </a:custGeom>
              <a:solidFill>
                <a:srgbClr val="33CC33"/>
              </a:solidFill>
              <a:ln w="38100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</p:grpSp>
      <p:grpSp>
        <p:nvGrpSpPr>
          <p:cNvPr id="75795" name="Group 101"/>
          <p:cNvGrpSpPr>
            <a:grpSpLocks/>
          </p:cNvGrpSpPr>
          <p:nvPr/>
        </p:nvGrpSpPr>
        <p:grpSpPr bwMode="auto">
          <a:xfrm>
            <a:off x="2951163" y="47879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5851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5852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5853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5854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5855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5856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5857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5858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5859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75796" name="AutoShape 111"/>
          <p:cNvSpPr>
            <a:spLocks noChangeArrowheads="1"/>
          </p:cNvSpPr>
          <p:nvPr/>
        </p:nvSpPr>
        <p:spPr bwMode="auto">
          <a:xfrm>
            <a:off x="2946400" y="3898900"/>
            <a:ext cx="495300" cy="317500"/>
          </a:xfrm>
          <a:prstGeom prst="wedgeRoundRectCallout">
            <a:avLst>
              <a:gd name="adj1" fmla="val 2565"/>
              <a:gd name="adj2" fmla="val 210000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grpSp>
        <p:nvGrpSpPr>
          <p:cNvPr id="75797" name="Group 118"/>
          <p:cNvGrpSpPr>
            <a:grpSpLocks/>
          </p:cNvGrpSpPr>
          <p:nvPr/>
        </p:nvGrpSpPr>
        <p:grpSpPr bwMode="auto">
          <a:xfrm flipH="1">
            <a:off x="4999038" y="49530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5842" name="Freeform 119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5843" name="Freeform 120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5844" name="Freeform 121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5845" name="Freeform 122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99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5846" name="Freeform 123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99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5847" name="Freeform 124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99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5848" name="Freeform 125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5849" name="Freeform 126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5850" name="Freeform 127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75798" name="AutoShape 128"/>
          <p:cNvSpPr>
            <a:spLocks noChangeArrowheads="1"/>
          </p:cNvSpPr>
          <p:nvPr/>
        </p:nvSpPr>
        <p:spPr bwMode="auto">
          <a:xfrm>
            <a:off x="5524500" y="3937000"/>
            <a:ext cx="495300" cy="317500"/>
          </a:xfrm>
          <a:prstGeom prst="wedgeRoundRectCallout">
            <a:avLst>
              <a:gd name="adj1" fmla="val 28204"/>
              <a:gd name="adj2" fmla="val 234000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050764" name="Text Box 140"/>
          <p:cNvSpPr txBox="1">
            <a:spLocks noChangeArrowheads="1"/>
          </p:cNvSpPr>
          <p:nvPr/>
        </p:nvSpPr>
        <p:spPr bwMode="auto">
          <a:xfrm>
            <a:off x="6146800" y="4740275"/>
            <a:ext cx="2767013" cy="1200329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Winner sees own flag, moves up, spins</a:t>
            </a:r>
          </a:p>
        </p:txBody>
      </p:sp>
      <p:sp>
        <p:nvSpPr>
          <p:cNvPr id="1050765" name="AutoShape 141"/>
          <p:cNvSpPr>
            <a:spLocks noChangeArrowheads="1"/>
          </p:cNvSpPr>
          <p:nvPr/>
        </p:nvSpPr>
        <p:spPr bwMode="auto">
          <a:xfrm>
            <a:off x="1384300" y="3975100"/>
            <a:ext cx="495300" cy="317500"/>
          </a:xfrm>
          <a:prstGeom prst="wedgeRoundRectCallout">
            <a:avLst>
              <a:gd name="adj1" fmla="val 2565"/>
              <a:gd name="adj2" fmla="val 210000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grpSp>
        <p:nvGrpSpPr>
          <p:cNvPr id="75801" name="Group 112"/>
          <p:cNvGrpSpPr>
            <a:grpSpLocks/>
          </p:cNvGrpSpPr>
          <p:nvPr/>
        </p:nvGrpSpPr>
        <p:grpSpPr bwMode="auto">
          <a:xfrm>
            <a:off x="1019175" y="3302000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5838" name="Rectangle 113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5839" name="Rectangle 114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5840" name="Line 115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5841" name="Rectangle 116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1050766" name="AutoShape 142"/>
          <p:cNvSpPr>
            <a:spLocks noChangeArrowheads="1"/>
          </p:cNvSpPr>
          <p:nvPr/>
        </p:nvSpPr>
        <p:spPr bwMode="auto">
          <a:xfrm>
            <a:off x="3517900" y="2108200"/>
            <a:ext cx="495300" cy="317500"/>
          </a:xfrm>
          <a:prstGeom prst="wedgeRoundRectCallout">
            <a:avLst>
              <a:gd name="adj1" fmla="val -112819"/>
              <a:gd name="adj2" fmla="val 70000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grpSp>
        <p:nvGrpSpPr>
          <p:cNvPr id="75803" name="Group 143"/>
          <p:cNvGrpSpPr>
            <a:grpSpLocks/>
          </p:cNvGrpSpPr>
          <p:nvPr/>
        </p:nvGrpSpPr>
        <p:grpSpPr bwMode="auto">
          <a:xfrm>
            <a:off x="5197475" y="3276600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5834" name="Rectangle 144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5835" name="Rectangle 145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5836" name="Line 146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5837" name="Rectangle 147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75804" name="Group 148"/>
          <p:cNvGrpSpPr>
            <a:grpSpLocks/>
          </p:cNvGrpSpPr>
          <p:nvPr/>
        </p:nvGrpSpPr>
        <p:grpSpPr bwMode="auto">
          <a:xfrm>
            <a:off x="6645275" y="3213100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5830" name="Rectangle 149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5831" name="Rectangle 150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solidFill>
                  <a:srgbClr val="0000FF"/>
                </a:solidFill>
                <a:latin typeface="Arial" pitchFamily="34" charset="0"/>
              </a:endParaRPr>
            </a:p>
          </p:txBody>
        </p:sp>
        <p:sp>
          <p:nvSpPr>
            <p:cNvPr id="75832" name="Line 151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5833" name="Rectangle 152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75805" name="Group 153"/>
          <p:cNvGrpSpPr>
            <a:grpSpLocks/>
          </p:cNvGrpSpPr>
          <p:nvPr/>
        </p:nvGrpSpPr>
        <p:grpSpPr bwMode="auto">
          <a:xfrm>
            <a:off x="4689475" y="1485900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5826" name="Rectangle 154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5827" name="Rectangle 155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5828" name="Line 156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5829" name="Rectangle 157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75806" name="Group 158"/>
          <p:cNvGrpSpPr>
            <a:grpSpLocks/>
          </p:cNvGrpSpPr>
          <p:nvPr/>
        </p:nvGrpSpPr>
        <p:grpSpPr bwMode="auto">
          <a:xfrm>
            <a:off x="3190875" y="1447800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5822" name="Rectangle 159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5823" name="Rectangle 160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5824" name="Line 161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5825" name="Rectangle 162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75807" name="Group 163"/>
          <p:cNvGrpSpPr>
            <a:grpSpLocks/>
          </p:cNvGrpSpPr>
          <p:nvPr/>
        </p:nvGrpSpPr>
        <p:grpSpPr bwMode="auto">
          <a:xfrm>
            <a:off x="2606675" y="3263900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5818" name="Rectangle 164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5819" name="Rectangle 165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5820" name="Line 166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5821" name="Rectangle 167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75952" name="Group 130"/>
          <p:cNvGrpSpPr>
            <a:grpSpLocks/>
          </p:cNvGrpSpPr>
          <p:nvPr/>
        </p:nvGrpSpPr>
        <p:grpSpPr bwMode="auto">
          <a:xfrm flipH="1">
            <a:off x="852488" y="49530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5809" name="Freeform 131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5810" name="Freeform 132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5811" name="Freeform 133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5812" name="Freeform 134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5813" name="Freeform 135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5814" name="Freeform 136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5815" name="Freeform 137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5816" name="Freeform 138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5817" name="Freeform 139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5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50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50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10507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0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44444E-6 C 0.00434 -0.09351 0.00885 -0.1868 0.03472 -0.24629 C 0.06059 -0.30578 0.10798 -0.33171 0.15555 -0.3574 " pathEditMode="relative" ptsTypes="aaA">
                                      <p:cBhvr>
                                        <p:cTn id="20" dur="2000" fill="hold"/>
                                        <p:tgtEl>
                                          <p:spTgt spid="759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050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0764" grpId="0"/>
      <p:bldP spid="1050765" grpId="0" animBg="1"/>
      <p:bldP spid="1050765" grpId="1" animBg="1"/>
      <p:bldP spid="1050766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71AD8024-D090-DA04-90A2-B2EBCCAC869F}"/>
              </a:ext>
            </a:extLst>
          </p:cNvPr>
          <p:cNvGrpSpPr/>
          <p:nvPr/>
        </p:nvGrpSpPr>
        <p:grpSpPr>
          <a:xfrm>
            <a:off x="1168400" y="3765550"/>
            <a:ext cx="2628900" cy="596900"/>
            <a:chOff x="1168400" y="3765550"/>
            <a:chExt cx="2628900" cy="596900"/>
          </a:xfrm>
        </p:grpSpPr>
        <p:grpSp>
          <p:nvGrpSpPr>
            <p:cNvPr id="16" name="Group 46">
              <a:extLst>
                <a:ext uri="{FF2B5EF4-FFF2-40B4-BE49-F238E27FC236}">
                  <a16:creationId xmlns:a16="http://schemas.microsoft.com/office/drawing/2014/main" id="{FCFBA494-A712-45F6-8922-C66A36EBDE0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68400" y="3765550"/>
              <a:ext cx="2628900" cy="596900"/>
              <a:chOff x="736" y="2356"/>
              <a:chExt cx="1656" cy="376"/>
            </a:xfrm>
          </p:grpSpPr>
          <p:sp>
            <p:nvSpPr>
              <p:cNvPr id="19" name="Oval 47">
                <a:extLst>
                  <a:ext uri="{FF2B5EF4-FFF2-40B4-BE49-F238E27FC236}">
                    <a16:creationId xmlns:a16="http://schemas.microsoft.com/office/drawing/2014/main" id="{04C1F51E-1892-A489-9E85-211B022B3C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0" y="2356"/>
                <a:ext cx="752" cy="376"/>
              </a:xfrm>
              <a:prstGeom prst="ellipse">
                <a:avLst/>
              </a:prstGeom>
              <a:solidFill>
                <a:srgbClr val="CCFFCC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</a:pPr>
                <a:endParaRPr lang="en-US" sz="2000" dirty="0">
                  <a:solidFill>
                    <a:srgbClr val="0000FF"/>
                  </a:solidFill>
                  <a:latin typeface="Arial" pitchFamily="34" charset="0"/>
                </a:endParaRPr>
              </a:p>
            </p:txBody>
          </p:sp>
          <p:sp>
            <p:nvSpPr>
              <p:cNvPr id="20" name="Oval 48">
                <a:extLst>
                  <a:ext uri="{FF2B5EF4-FFF2-40B4-BE49-F238E27FC236}">
                    <a16:creationId xmlns:a16="http://schemas.microsoft.com/office/drawing/2014/main" id="{0E714A9A-D556-1D0D-52B4-89AE2DCE8D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6" y="2356"/>
                <a:ext cx="752" cy="376"/>
              </a:xfrm>
              <a:prstGeom prst="ellipse">
                <a:avLst/>
              </a:prstGeom>
              <a:solidFill>
                <a:srgbClr val="CCFFCC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</a:pPr>
                <a:endParaRPr lang="en-US" sz="2000" dirty="0">
                  <a:solidFill>
                    <a:srgbClr val="0000FF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17" name="Line 49">
              <a:extLst>
                <a:ext uri="{FF2B5EF4-FFF2-40B4-BE49-F238E27FC236}">
                  <a16:creationId xmlns:a16="http://schemas.microsoft.com/office/drawing/2014/main" id="{513D6D12-AD97-ED11-C0BF-B6C9F2AB2B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08200" y="3943524"/>
              <a:ext cx="466028" cy="25226"/>
            </a:xfrm>
            <a:prstGeom prst="line">
              <a:avLst/>
            </a:prstGeom>
            <a:noFill/>
            <a:ln w="38100">
              <a:solidFill>
                <a:schemeClr val="bg1">
                  <a:lumMod val="95000"/>
                </a:schemeClr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8" name="Line 51">
              <a:extLst>
                <a:ext uri="{FF2B5EF4-FFF2-40B4-BE49-F238E27FC236}">
                  <a16:creationId xmlns:a16="http://schemas.microsoft.com/office/drawing/2014/main" id="{AF03F866-892D-1A99-AB14-0E0D3A2998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62200" y="4121150"/>
              <a:ext cx="457200" cy="0"/>
            </a:xfrm>
            <a:prstGeom prst="line">
              <a:avLst/>
            </a:prstGeom>
            <a:noFill/>
            <a:ln w="38100">
              <a:solidFill>
                <a:schemeClr val="bg1">
                  <a:lumMod val="95000"/>
                </a:schemeClr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3165BDE-5EE6-303A-E4E4-40846BB220B1}"/>
              </a:ext>
            </a:extLst>
          </p:cNvPr>
          <p:cNvGrpSpPr/>
          <p:nvPr/>
        </p:nvGrpSpPr>
        <p:grpSpPr>
          <a:xfrm>
            <a:off x="5168900" y="3765550"/>
            <a:ext cx="2628900" cy="596900"/>
            <a:chOff x="5168900" y="3765550"/>
            <a:chExt cx="2628900" cy="596900"/>
          </a:xfrm>
        </p:grpSpPr>
        <p:grpSp>
          <p:nvGrpSpPr>
            <p:cNvPr id="22" name="Group 37">
              <a:extLst>
                <a:ext uri="{FF2B5EF4-FFF2-40B4-BE49-F238E27FC236}">
                  <a16:creationId xmlns:a16="http://schemas.microsoft.com/office/drawing/2014/main" id="{E9F8DA71-A60D-7989-3B90-97A6F62756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68900" y="3765550"/>
              <a:ext cx="2628900" cy="596900"/>
              <a:chOff x="736" y="2356"/>
              <a:chExt cx="1656" cy="376"/>
            </a:xfrm>
          </p:grpSpPr>
          <p:sp>
            <p:nvSpPr>
              <p:cNvPr id="25" name="Oval 38">
                <a:extLst>
                  <a:ext uri="{FF2B5EF4-FFF2-40B4-BE49-F238E27FC236}">
                    <a16:creationId xmlns:a16="http://schemas.microsoft.com/office/drawing/2014/main" id="{15751B11-8C89-046B-2EC3-7DA195CC55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0" y="2356"/>
                <a:ext cx="752" cy="376"/>
              </a:xfrm>
              <a:prstGeom prst="ellipse">
                <a:avLst/>
              </a:prstGeom>
              <a:solidFill>
                <a:srgbClr val="CCFFCC"/>
              </a:solidFill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</a:pPr>
                <a:endParaRPr lang="en-US" sz="2000" dirty="0">
                  <a:solidFill>
                    <a:srgbClr val="0000FF"/>
                  </a:solidFill>
                  <a:latin typeface="Arial" pitchFamily="34" charset="0"/>
                </a:endParaRPr>
              </a:p>
            </p:txBody>
          </p:sp>
          <p:sp>
            <p:nvSpPr>
              <p:cNvPr id="26" name="Oval 39">
                <a:extLst>
                  <a:ext uri="{FF2B5EF4-FFF2-40B4-BE49-F238E27FC236}">
                    <a16:creationId xmlns:a16="http://schemas.microsoft.com/office/drawing/2014/main" id="{3318C161-652B-CAFD-0CEC-463C12D62F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6" y="2356"/>
                <a:ext cx="752" cy="376"/>
              </a:xfrm>
              <a:prstGeom prst="ellipse">
                <a:avLst/>
              </a:prstGeom>
              <a:solidFill>
                <a:srgbClr val="CCFFCC"/>
              </a:solidFill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</a:pPr>
                <a:endParaRPr lang="en-US" sz="2000" dirty="0">
                  <a:solidFill>
                    <a:srgbClr val="0000FF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23" name="Line 50">
              <a:extLst>
                <a:ext uri="{FF2B5EF4-FFF2-40B4-BE49-F238E27FC236}">
                  <a16:creationId xmlns:a16="http://schemas.microsoft.com/office/drawing/2014/main" id="{7530C43F-905A-4DFF-56BA-756384DB02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34100" y="3968750"/>
              <a:ext cx="469900" cy="0"/>
            </a:xfrm>
            <a:prstGeom prst="line">
              <a:avLst/>
            </a:prstGeom>
            <a:noFill/>
            <a:ln w="38100">
              <a:solidFill>
                <a:schemeClr val="bg1">
                  <a:lumMod val="95000"/>
                </a:schemeClr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4" name="Line 52">
              <a:extLst>
                <a:ext uri="{FF2B5EF4-FFF2-40B4-BE49-F238E27FC236}">
                  <a16:creationId xmlns:a16="http://schemas.microsoft.com/office/drawing/2014/main" id="{87CA8B26-F60D-A007-38D8-D11DA2FEF91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362700" y="4121150"/>
              <a:ext cx="482600" cy="0"/>
            </a:xfrm>
            <a:prstGeom prst="line">
              <a:avLst/>
            </a:prstGeom>
            <a:noFill/>
            <a:ln w="38100">
              <a:solidFill>
                <a:schemeClr val="bg1">
                  <a:lumMod val="95000"/>
                </a:schemeClr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33DAE47-48E3-3675-6FD6-0D4640FC6135}"/>
              </a:ext>
            </a:extLst>
          </p:cNvPr>
          <p:cNvGrpSpPr/>
          <p:nvPr/>
        </p:nvGrpSpPr>
        <p:grpSpPr>
          <a:xfrm>
            <a:off x="3219450" y="1962150"/>
            <a:ext cx="2628900" cy="596900"/>
            <a:chOff x="3219450" y="1962150"/>
            <a:chExt cx="2628900" cy="596900"/>
          </a:xfrm>
        </p:grpSpPr>
        <p:grpSp>
          <p:nvGrpSpPr>
            <p:cNvPr id="28" name="Group 2">
              <a:extLst>
                <a:ext uri="{FF2B5EF4-FFF2-40B4-BE49-F238E27FC236}">
                  <a16:creationId xmlns:a16="http://schemas.microsoft.com/office/drawing/2014/main" id="{E153E30C-CB1A-A75B-E924-69B6ED0F0A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19450" y="1962150"/>
              <a:ext cx="2628900" cy="596900"/>
              <a:chOff x="736" y="2356"/>
              <a:chExt cx="1656" cy="376"/>
            </a:xfrm>
          </p:grpSpPr>
          <p:sp>
            <p:nvSpPr>
              <p:cNvPr id="31" name="Oval 3">
                <a:extLst>
                  <a:ext uri="{FF2B5EF4-FFF2-40B4-BE49-F238E27FC236}">
                    <a16:creationId xmlns:a16="http://schemas.microsoft.com/office/drawing/2014/main" id="{4E2D2AD5-D109-65CB-93CA-4CF97197A8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0" y="2356"/>
                <a:ext cx="752" cy="376"/>
              </a:xfrm>
              <a:prstGeom prst="ellipse">
                <a:avLst/>
              </a:prstGeom>
              <a:solidFill>
                <a:srgbClr val="CCFFCC"/>
              </a:solidFill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</a:pPr>
                <a:endParaRPr lang="en-US" sz="2000" dirty="0">
                  <a:solidFill>
                    <a:srgbClr val="0000FF"/>
                  </a:solidFill>
                  <a:latin typeface="Arial" pitchFamily="34" charset="0"/>
                </a:endParaRPr>
              </a:p>
            </p:txBody>
          </p:sp>
          <p:sp>
            <p:nvSpPr>
              <p:cNvPr id="32" name="Oval 4">
                <a:extLst>
                  <a:ext uri="{FF2B5EF4-FFF2-40B4-BE49-F238E27FC236}">
                    <a16:creationId xmlns:a16="http://schemas.microsoft.com/office/drawing/2014/main" id="{EB86FDF2-884F-0B98-EAE9-C5FF124ADF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6" y="2356"/>
                <a:ext cx="752" cy="376"/>
              </a:xfrm>
              <a:prstGeom prst="ellipse">
                <a:avLst/>
              </a:prstGeom>
              <a:solidFill>
                <a:srgbClr val="CCFFCC"/>
              </a:solidFill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</a:pPr>
                <a:endParaRPr lang="en-US" sz="2000" dirty="0">
                  <a:solidFill>
                    <a:srgbClr val="0000FF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29" name="Line 55">
              <a:extLst>
                <a:ext uri="{FF2B5EF4-FFF2-40B4-BE49-F238E27FC236}">
                  <a16:creationId xmlns:a16="http://schemas.microsoft.com/office/drawing/2014/main" id="{E2762127-3F49-DDE5-87D5-3F72042DCF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2900" y="2178050"/>
              <a:ext cx="501650" cy="0"/>
            </a:xfrm>
            <a:prstGeom prst="line">
              <a:avLst/>
            </a:prstGeom>
            <a:noFill/>
            <a:ln w="38100">
              <a:solidFill>
                <a:schemeClr val="bg1">
                  <a:lumMod val="95000"/>
                </a:schemeClr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30" name="Line 56">
              <a:extLst>
                <a:ext uri="{FF2B5EF4-FFF2-40B4-BE49-F238E27FC236}">
                  <a16:creationId xmlns:a16="http://schemas.microsoft.com/office/drawing/2014/main" id="{6B70A4F2-7DE6-B789-041D-84D712E561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13250" y="2330450"/>
              <a:ext cx="450850" cy="0"/>
            </a:xfrm>
            <a:prstGeom prst="line">
              <a:avLst/>
            </a:prstGeom>
            <a:noFill/>
            <a:ln w="38100">
              <a:solidFill>
                <a:schemeClr val="bg1">
                  <a:lumMod val="95000"/>
                </a:schemeClr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76802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7680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80A49C1-7DC0-4DC2-96B7-0F596FE6BD52}" type="slidenum">
              <a:rPr lang="en-US" smtClean="0"/>
              <a:pPr/>
              <a:t>73</a:t>
            </a:fld>
            <a:endParaRPr lang="en-US" dirty="0"/>
          </a:p>
        </p:txBody>
      </p:sp>
      <p:grpSp>
        <p:nvGrpSpPr>
          <p:cNvPr id="76805" name="Group 74"/>
          <p:cNvGrpSpPr>
            <a:grpSpLocks/>
          </p:cNvGrpSpPr>
          <p:nvPr/>
        </p:nvGrpSpPr>
        <p:grpSpPr bwMode="auto">
          <a:xfrm>
            <a:off x="3454400" y="1566863"/>
            <a:ext cx="635000" cy="623887"/>
            <a:chOff x="3192" y="2352"/>
            <a:chExt cx="936" cy="920"/>
          </a:xfrm>
        </p:grpSpPr>
        <p:grpSp>
          <p:nvGrpSpPr>
            <p:cNvPr id="76960" name="Group 75"/>
            <p:cNvGrpSpPr>
              <a:grpSpLocks/>
            </p:cNvGrpSpPr>
            <p:nvPr/>
          </p:nvGrpSpPr>
          <p:grpSpPr bwMode="auto">
            <a:xfrm>
              <a:off x="3304" y="2352"/>
              <a:ext cx="824" cy="896"/>
              <a:chOff x="-176" y="2720"/>
              <a:chExt cx="824" cy="896"/>
            </a:xfrm>
          </p:grpSpPr>
          <p:sp>
            <p:nvSpPr>
              <p:cNvPr id="76974" name="AutoShape 76"/>
              <p:cNvSpPr>
                <a:spLocks noChangeArrowheads="1"/>
              </p:cNvSpPr>
              <p:nvPr/>
            </p:nvSpPr>
            <p:spPr bwMode="auto">
              <a:xfrm>
                <a:off x="400" y="3136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6975" name="AutoShape 77"/>
              <p:cNvSpPr>
                <a:spLocks noChangeArrowheads="1"/>
              </p:cNvSpPr>
              <p:nvPr/>
            </p:nvSpPr>
            <p:spPr bwMode="auto">
              <a:xfrm rot="2143461">
                <a:off x="520" y="3104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grpSp>
            <p:nvGrpSpPr>
              <p:cNvPr id="76976" name="Group 78"/>
              <p:cNvGrpSpPr>
                <a:grpSpLocks/>
              </p:cNvGrpSpPr>
              <p:nvPr/>
            </p:nvGrpSpPr>
            <p:grpSpPr bwMode="auto">
              <a:xfrm rot="-2902327">
                <a:off x="416" y="2888"/>
                <a:ext cx="240" cy="224"/>
                <a:chOff x="496" y="3200"/>
                <a:chExt cx="240" cy="224"/>
              </a:xfrm>
            </p:grpSpPr>
            <p:sp>
              <p:nvSpPr>
                <p:cNvPr id="76984" name="AutoShape 79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6985" name="AutoShape 80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6977" name="Group 81"/>
              <p:cNvGrpSpPr>
                <a:grpSpLocks/>
              </p:cNvGrpSpPr>
              <p:nvPr/>
            </p:nvGrpSpPr>
            <p:grpSpPr bwMode="auto">
              <a:xfrm rot="-4011983">
                <a:off x="280" y="2728"/>
                <a:ext cx="240" cy="224"/>
                <a:chOff x="496" y="3200"/>
                <a:chExt cx="240" cy="224"/>
              </a:xfrm>
            </p:grpSpPr>
            <p:sp>
              <p:nvSpPr>
                <p:cNvPr id="76982" name="AutoShape 82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6983" name="AutoShape 83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6978" name="Group 84"/>
              <p:cNvGrpSpPr>
                <a:grpSpLocks/>
              </p:cNvGrpSpPr>
              <p:nvPr/>
            </p:nvGrpSpPr>
            <p:grpSpPr bwMode="auto">
              <a:xfrm rot="2117542">
                <a:off x="280" y="3256"/>
                <a:ext cx="240" cy="224"/>
                <a:chOff x="496" y="3200"/>
                <a:chExt cx="240" cy="224"/>
              </a:xfrm>
            </p:grpSpPr>
            <p:sp>
              <p:nvSpPr>
                <p:cNvPr id="76980" name="AutoShape 85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6981" name="AutoShape 86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76979" name="Freeform 87"/>
              <p:cNvSpPr>
                <a:spLocks/>
              </p:cNvSpPr>
              <p:nvPr/>
            </p:nvSpPr>
            <p:spPr bwMode="auto">
              <a:xfrm>
                <a:off x="-176" y="3472"/>
                <a:ext cx="464" cy="144"/>
              </a:xfrm>
              <a:custGeom>
                <a:avLst/>
                <a:gdLst>
                  <a:gd name="T0" fmla="*/ 464 w 464"/>
                  <a:gd name="T1" fmla="*/ 0 h 216"/>
                  <a:gd name="T2" fmla="*/ 224 w 464"/>
                  <a:gd name="T3" fmla="*/ 1 h 216"/>
                  <a:gd name="T4" fmla="*/ 0 w 464"/>
                  <a:gd name="T5" fmla="*/ 4 h 216"/>
                  <a:gd name="T6" fmla="*/ 144 w 464"/>
                  <a:gd name="T7" fmla="*/ 6 h 216"/>
                  <a:gd name="T8" fmla="*/ 312 w 464"/>
                  <a:gd name="T9" fmla="*/ 3 h 216"/>
                  <a:gd name="T10" fmla="*/ 464 w 464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4"/>
                  <a:gd name="T19" fmla="*/ 0 h 216"/>
                  <a:gd name="T20" fmla="*/ 464 w 464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4" h="216">
                    <a:moveTo>
                      <a:pt x="464" y="0"/>
                    </a:moveTo>
                    <a:lnTo>
                      <a:pt x="224" y="32"/>
                    </a:lnTo>
                    <a:lnTo>
                      <a:pt x="0" y="144"/>
                    </a:lnTo>
                    <a:lnTo>
                      <a:pt x="144" y="216"/>
                    </a:lnTo>
                    <a:lnTo>
                      <a:pt x="312" y="96"/>
                    </a:lnTo>
                    <a:lnTo>
                      <a:pt x="464" y="0"/>
                    </a:lnTo>
                    <a:close/>
                  </a:path>
                </a:pathLst>
              </a:custGeom>
              <a:solidFill>
                <a:srgbClr val="33CC33"/>
              </a:solidFill>
              <a:ln w="38100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76961" name="Group 88"/>
            <p:cNvGrpSpPr>
              <a:grpSpLocks/>
            </p:cNvGrpSpPr>
            <p:nvPr/>
          </p:nvGrpSpPr>
          <p:grpSpPr bwMode="auto">
            <a:xfrm flipH="1">
              <a:off x="3192" y="2376"/>
              <a:ext cx="824" cy="896"/>
              <a:chOff x="-176" y="2720"/>
              <a:chExt cx="824" cy="896"/>
            </a:xfrm>
          </p:grpSpPr>
          <p:sp>
            <p:nvSpPr>
              <p:cNvPr id="76962" name="AutoShape 89"/>
              <p:cNvSpPr>
                <a:spLocks noChangeArrowheads="1"/>
              </p:cNvSpPr>
              <p:nvPr/>
            </p:nvSpPr>
            <p:spPr bwMode="auto">
              <a:xfrm>
                <a:off x="400" y="3136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6963" name="AutoShape 90"/>
              <p:cNvSpPr>
                <a:spLocks noChangeArrowheads="1"/>
              </p:cNvSpPr>
              <p:nvPr/>
            </p:nvSpPr>
            <p:spPr bwMode="auto">
              <a:xfrm rot="2143461">
                <a:off x="520" y="3104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grpSp>
            <p:nvGrpSpPr>
              <p:cNvPr id="76964" name="Group 91"/>
              <p:cNvGrpSpPr>
                <a:grpSpLocks/>
              </p:cNvGrpSpPr>
              <p:nvPr/>
            </p:nvGrpSpPr>
            <p:grpSpPr bwMode="auto">
              <a:xfrm rot="-2902327">
                <a:off x="416" y="2888"/>
                <a:ext cx="240" cy="224"/>
                <a:chOff x="496" y="3200"/>
                <a:chExt cx="240" cy="224"/>
              </a:xfrm>
            </p:grpSpPr>
            <p:sp>
              <p:nvSpPr>
                <p:cNvPr id="76972" name="AutoShape 92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6973" name="AutoShape 93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6965" name="Group 94"/>
              <p:cNvGrpSpPr>
                <a:grpSpLocks/>
              </p:cNvGrpSpPr>
              <p:nvPr/>
            </p:nvGrpSpPr>
            <p:grpSpPr bwMode="auto">
              <a:xfrm rot="-4011983">
                <a:off x="280" y="2728"/>
                <a:ext cx="240" cy="224"/>
                <a:chOff x="496" y="3200"/>
                <a:chExt cx="240" cy="224"/>
              </a:xfrm>
            </p:grpSpPr>
            <p:sp>
              <p:nvSpPr>
                <p:cNvPr id="76970" name="AutoShape 95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6971" name="AutoShape 96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6966" name="Group 97"/>
              <p:cNvGrpSpPr>
                <a:grpSpLocks/>
              </p:cNvGrpSpPr>
              <p:nvPr/>
            </p:nvGrpSpPr>
            <p:grpSpPr bwMode="auto">
              <a:xfrm rot="2117542">
                <a:off x="280" y="3256"/>
                <a:ext cx="240" cy="224"/>
                <a:chOff x="496" y="3200"/>
                <a:chExt cx="240" cy="224"/>
              </a:xfrm>
            </p:grpSpPr>
            <p:sp>
              <p:nvSpPr>
                <p:cNvPr id="76968" name="AutoShape 98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6969" name="AutoShape 99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76967" name="Freeform 100"/>
              <p:cNvSpPr>
                <a:spLocks/>
              </p:cNvSpPr>
              <p:nvPr/>
            </p:nvSpPr>
            <p:spPr bwMode="auto">
              <a:xfrm>
                <a:off x="-176" y="3472"/>
                <a:ext cx="464" cy="144"/>
              </a:xfrm>
              <a:custGeom>
                <a:avLst/>
                <a:gdLst>
                  <a:gd name="T0" fmla="*/ 464 w 464"/>
                  <a:gd name="T1" fmla="*/ 0 h 216"/>
                  <a:gd name="T2" fmla="*/ 224 w 464"/>
                  <a:gd name="T3" fmla="*/ 1 h 216"/>
                  <a:gd name="T4" fmla="*/ 0 w 464"/>
                  <a:gd name="T5" fmla="*/ 4 h 216"/>
                  <a:gd name="T6" fmla="*/ 144 w 464"/>
                  <a:gd name="T7" fmla="*/ 6 h 216"/>
                  <a:gd name="T8" fmla="*/ 312 w 464"/>
                  <a:gd name="T9" fmla="*/ 3 h 216"/>
                  <a:gd name="T10" fmla="*/ 464 w 464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4"/>
                  <a:gd name="T19" fmla="*/ 0 h 216"/>
                  <a:gd name="T20" fmla="*/ 464 w 464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4" h="216">
                    <a:moveTo>
                      <a:pt x="464" y="0"/>
                    </a:moveTo>
                    <a:lnTo>
                      <a:pt x="224" y="32"/>
                    </a:lnTo>
                    <a:lnTo>
                      <a:pt x="0" y="144"/>
                    </a:lnTo>
                    <a:lnTo>
                      <a:pt x="144" y="216"/>
                    </a:lnTo>
                    <a:lnTo>
                      <a:pt x="312" y="96"/>
                    </a:lnTo>
                    <a:lnTo>
                      <a:pt x="464" y="0"/>
                    </a:lnTo>
                    <a:close/>
                  </a:path>
                </a:pathLst>
              </a:custGeom>
              <a:solidFill>
                <a:srgbClr val="33CC33"/>
              </a:solidFill>
              <a:ln w="38100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</p:grpSp>
      <p:grpSp>
        <p:nvGrpSpPr>
          <p:cNvPr id="76806" name="Group 178"/>
          <p:cNvGrpSpPr>
            <a:grpSpLocks/>
          </p:cNvGrpSpPr>
          <p:nvPr/>
        </p:nvGrpSpPr>
        <p:grpSpPr bwMode="auto">
          <a:xfrm>
            <a:off x="3190875" y="1447800"/>
            <a:ext cx="606425" cy="787400"/>
            <a:chOff x="1728" y="1008"/>
            <a:chExt cx="1776" cy="2304"/>
          </a:xfrm>
        </p:grpSpPr>
        <p:sp>
          <p:nvSpPr>
            <p:cNvPr id="76956" name="Rectangle 179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957" name="Rectangle 180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958" name="Line 181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959" name="Rectangle 182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76808" name="Group 163"/>
          <p:cNvGrpSpPr>
            <a:grpSpLocks/>
          </p:cNvGrpSpPr>
          <p:nvPr/>
        </p:nvGrpSpPr>
        <p:grpSpPr bwMode="auto">
          <a:xfrm>
            <a:off x="5172075" y="3302000"/>
            <a:ext cx="606425" cy="787400"/>
            <a:chOff x="1728" y="1008"/>
            <a:chExt cx="1776" cy="2304"/>
          </a:xfrm>
        </p:grpSpPr>
        <p:sp>
          <p:nvSpPr>
            <p:cNvPr id="76950" name="Rectangle 164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951" name="Rectangle 165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952" name="Line 166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953" name="Rectangle 167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768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Tournament Tree Barriers</a:t>
            </a:r>
          </a:p>
        </p:txBody>
      </p:sp>
      <p:sp>
        <p:nvSpPr>
          <p:cNvPr id="76815" name="Line 16"/>
          <p:cNvSpPr>
            <a:spLocks noChangeShapeType="1"/>
          </p:cNvSpPr>
          <p:nvPr/>
        </p:nvSpPr>
        <p:spPr bwMode="auto">
          <a:xfrm flipV="1">
            <a:off x="1778000" y="2510968"/>
            <a:ext cx="1588743" cy="1426031"/>
          </a:xfrm>
          <a:prstGeom prst="line">
            <a:avLst/>
          </a:prstGeom>
          <a:noFill/>
          <a:ln w="38100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76816" name="Line 17"/>
          <p:cNvSpPr>
            <a:spLocks noChangeShapeType="1"/>
          </p:cNvSpPr>
          <p:nvPr/>
        </p:nvSpPr>
        <p:spPr bwMode="auto">
          <a:xfrm flipH="1" flipV="1">
            <a:off x="5358226" y="2615710"/>
            <a:ext cx="344074" cy="1346689"/>
          </a:xfrm>
          <a:prstGeom prst="line">
            <a:avLst/>
          </a:prstGeom>
          <a:noFill/>
          <a:ln w="38100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grpSp>
        <p:nvGrpSpPr>
          <p:cNvPr id="76819" name="Group 20"/>
          <p:cNvGrpSpPr>
            <a:grpSpLocks/>
          </p:cNvGrpSpPr>
          <p:nvPr/>
        </p:nvGrpSpPr>
        <p:grpSpPr bwMode="auto">
          <a:xfrm>
            <a:off x="1447800" y="3281363"/>
            <a:ext cx="635000" cy="623887"/>
            <a:chOff x="3192" y="2352"/>
            <a:chExt cx="936" cy="920"/>
          </a:xfrm>
        </p:grpSpPr>
        <p:grpSp>
          <p:nvGrpSpPr>
            <p:cNvPr id="76922" name="Group 21"/>
            <p:cNvGrpSpPr>
              <a:grpSpLocks/>
            </p:cNvGrpSpPr>
            <p:nvPr/>
          </p:nvGrpSpPr>
          <p:grpSpPr bwMode="auto">
            <a:xfrm>
              <a:off x="3304" y="2352"/>
              <a:ext cx="824" cy="896"/>
              <a:chOff x="-176" y="2720"/>
              <a:chExt cx="824" cy="896"/>
            </a:xfrm>
          </p:grpSpPr>
          <p:sp>
            <p:nvSpPr>
              <p:cNvPr id="76936" name="AutoShape 22"/>
              <p:cNvSpPr>
                <a:spLocks noChangeArrowheads="1"/>
              </p:cNvSpPr>
              <p:nvPr/>
            </p:nvSpPr>
            <p:spPr bwMode="auto">
              <a:xfrm>
                <a:off x="400" y="3136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6937" name="AutoShape 23"/>
              <p:cNvSpPr>
                <a:spLocks noChangeArrowheads="1"/>
              </p:cNvSpPr>
              <p:nvPr/>
            </p:nvSpPr>
            <p:spPr bwMode="auto">
              <a:xfrm rot="2143461">
                <a:off x="520" y="3104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grpSp>
            <p:nvGrpSpPr>
              <p:cNvPr id="76938" name="Group 24"/>
              <p:cNvGrpSpPr>
                <a:grpSpLocks/>
              </p:cNvGrpSpPr>
              <p:nvPr/>
            </p:nvGrpSpPr>
            <p:grpSpPr bwMode="auto">
              <a:xfrm rot="-2902327">
                <a:off x="416" y="2888"/>
                <a:ext cx="240" cy="224"/>
                <a:chOff x="496" y="3200"/>
                <a:chExt cx="240" cy="224"/>
              </a:xfrm>
            </p:grpSpPr>
            <p:sp>
              <p:nvSpPr>
                <p:cNvPr id="76946" name="AutoShape 25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6947" name="AutoShape 26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6939" name="Group 27"/>
              <p:cNvGrpSpPr>
                <a:grpSpLocks/>
              </p:cNvGrpSpPr>
              <p:nvPr/>
            </p:nvGrpSpPr>
            <p:grpSpPr bwMode="auto">
              <a:xfrm rot="-4011983">
                <a:off x="280" y="2728"/>
                <a:ext cx="240" cy="224"/>
                <a:chOff x="496" y="3200"/>
                <a:chExt cx="240" cy="224"/>
              </a:xfrm>
            </p:grpSpPr>
            <p:sp>
              <p:nvSpPr>
                <p:cNvPr id="76944" name="AutoShape 28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6945" name="AutoShape 29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6940" name="Group 30"/>
              <p:cNvGrpSpPr>
                <a:grpSpLocks/>
              </p:cNvGrpSpPr>
              <p:nvPr/>
            </p:nvGrpSpPr>
            <p:grpSpPr bwMode="auto">
              <a:xfrm rot="2117542">
                <a:off x="280" y="3256"/>
                <a:ext cx="240" cy="224"/>
                <a:chOff x="496" y="3200"/>
                <a:chExt cx="240" cy="224"/>
              </a:xfrm>
            </p:grpSpPr>
            <p:sp>
              <p:nvSpPr>
                <p:cNvPr id="76942" name="AutoShape 31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6943" name="AutoShape 32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76941" name="Freeform 33"/>
              <p:cNvSpPr>
                <a:spLocks/>
              </p:cNvSpPr>
              <p:nvPr/>
            </p:nvSpPr>
            <p:spPr bwMode="auto">
              <a:xfrm>
                <a:off x="-176" y="3472"/>
                <a:ext cx="464" cy="144"/>
              </a:xfrm>
              <a:custGeom>
                <a:avLst/>
                <a:gdLst>
                  <a:gd name="T0" fmla="*/ 464 w 464"/>
                  <a:gd name="T1" fmla="*/ 0 h 216"/>
                  <a:gd name="T2" fmla="*/ 224 w 464"/>
                  <a:gd name="T3" fmla="*/ 1 h 216"/>
                  <a:gd name="T4" fmla="*/ 0 w 464"/>
                  <a:gd name="T5" fmla="*/ 4 h 216"/>
                  <a:gd name="T6" fmla="*/ 144 w 464"/>
                  <a:gd name="T7" fmla="*/ 6 h 216"/>
                  <a:gd name="T8" fmla="*/ 312 w 464"/>
                  <a:gd name="T9" fmla="*/ 3 h 216"/>
                  <a:gd name="T10" fmla="*/ 464 w 464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4"/>
                  <a:gd name="T19" fmla="*/ 0 h 216"/>
                  <a:gd name="T20" fmla="*/ 464 w 464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4" h="216">
                    <a:moveTo>
                      <a:pt x="464" y="0"/>
                    </a:moveTo>
                    <a:lnTo>
                      <a:pt x="224" y="32"/>
                    </a:lnTo>
                    <a:lnTo>
                      <a:pt x="0" y="144"/>
                    </a:lnTo>
                    <a:lnTo>
                      <a:pt x="144" y="216"/>
                    </a:lnTo>
                    <a:lnTo>
                      <a:pt x="312" y="96"/>
                    </a:lnTo>
                    <a:lnTo>
                      <a:pt x="464" y="0"/>
                    </a:lnTo>
                    <a:close/>
                  </a:path>
                </a:pathLst>
              </a:custGeom>
              <a:solidFill>
                <a:srgbClr val="33CC33"/>
              </a:solidFill>
              <a:ln w="38100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76923" name="Group 34"/>
            <p:cNvGrpSpPr>
              <a:grpSpLocks/>
            </p:cNvGrpSpPr>
            <p:nvPr/>
          </p:nvGrpSpPr>
          <p:grpSpPr bwMode="auto">
            <a:xfrm flipH="1">
              <a:off x="3192" y="2376"/>
              <a:ext cx="824" cy="896"/>
              <a:chOff x="-176" y="2720"/>
              <a:chExt cx="824" cy="896"/>
            </a:xfrm>
          </p:grpSpPr>
          <p:sp>
            <p:nvSpPr>
              <p:cNvPr id="76924" name="AutoShape 35"/>
              <p:cNvSpPr>
                <a:spLocks noChangeArrowheads="1"/>
              </p:cNvSpPr>
              <p:nvPr/>
            </p:nvSpPr>
            <p:spPr bwMode="auto">
              <a:xfrm>
                <a:off x="400" y="3136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6925" name="AutoShape 36"/>
              <p:cNvSpPr>
                <a:spLocks noChangeArrowheads="1"/>
              </p:cNvSpPr>
              <p:nvPr/>
            </p:nvSpPr>
            <p:spPr bwMode="auto">
              <a:xfrm rot="2143461">
                <a:off x="520" y="3104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grpSp>
            <p:nvGrpSpPr>
              <p:cNvPr id="76926" name="Group 37"/>
              <p:cNvGrpSpPr>
                <a:grpSpLocks/>
              </p:cNvGrpSpPr>
              <p:nvPr/>
            </p:nvGrpSpPr>
            <p:grpSpPr bwMode="auto">
              <a:xfrm rot="-2902327">
                <a:off x="416" y="2888"/>
                <a:ext cx="240" cy="224"/>
                <a:chOff x="496" y="3200"/>
                <a:chExt cx="240" cy="224"/>
              </a:xfrm>
            </p:grpSpPr>
            <p:sp>
              <p:nvSpPr>
                <p:cNvPr id="76934" name="AutoShape 38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6935" name="AutoShape 39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6927" name="Group 40"/>
              <p:cNvGrpSpPr>
                <a:grpSpLocks/>
              </p:cNvGrpSpPr>
              <p:nvPr/>
            </p:nvGrpSpPr>
            <p:grpSpPr bwMode="auto">
              <a:xfrm rot="-4011983">
                <a:off x="280" y="2728"/>
                <a:ext cx="240" cy="224"/>
                <a:chOff x="496" y="3200"/>
                <a:chExt cx="240" cy="224"/>
              </a:xfrm>
            </p:grpSpPr>
            <p:sp>
              <p:nvSpPr>
                <p:cNvPr id="76932" name="AutoShape 41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6933" name="AutoShape 42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6928" name="Group 43"/>
              <p:cNvGrpSpPr>
                <a:grpSpLocks/>
              </p:cNvGrpSpPr>
              <p:nvPr/>
            </p:nvGrpSpPr>
            <p:grpSpPr bwMode="auto">
              <a:xfrm rot="2117542">
                <a:off x="280" y="3256"/>
                <a:ext cx="240" cy="224"/>
                <a:chOff x="496" y="3200"/>
                <a:chExt cx="240" cy="224"/>
              </a:xfrm>
            </p:grpSpPr>
            <p:sp>
              <p:nvSpPr>
                <p:cNvPr id="76930" name="AutoShape 44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6931" name="AutoShape 45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76929" name="Freeform 46"/>
              <p:cNvSpPr>
                <a:spLocks/>
              </p:cNvSpPr>
              <p:nvPr/>
            </p:nvSpPr>
            <p:spPr bwMode="auto">
              <a:xfrm>
                <a:off x="-176" y="3472"/>
                <a:ext cx="464" cy="144"/>
              </a:xfrm>
              <a:custGeom>
                <a:avLst/>
                <a:gdLst>
                  <a:gd name="T0" fmla="*/ 464 w 464"/>
                  <a:gd name="T1" fmla="*/ 0 h 216"/>
                  <a:gd name="T2" fmla="*/ 224 w 464"/>
                  <a:gd name="T3" fmla="*/ 1 h 216"/>
                  <a:gd name="T4" fmla="*/ 0 w 464"/>
                  <a:gd name="T5" fmla="*/ 4 h 216"/>
                  <a:gd name="T6" fmla="*/ 144 w 464"/>
                  <a:gd name="T7" fmla="*/ 6 h 216"/>
                  <a:gd name="T8" fmla="*/ 312 w 464"/>
                  <a:gd name="T9" fmla="*/ 3 h 216"/>
                  <a:gd name="T10" fmla="*/ 464 w 464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4"/>
                  <a:gd name="T19" fmla="*/ 0 h 216"/>
                  <a:gd name="T20" fmla="*/ 464 w 464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4" h="216">
                    <a:moveTo>
                      <a:pt x="464" y="0"/>
                    </a:moveTo>
                    <a:lnTo>
                      <a:pt x="224" y="32"/>
                    </a:lnTo>
                    <a:lnTo>
                      <a:pt x="0" y="144"/>
                    </a:lnTo>
                    <a:lnTo>
                      <a:pt x="144" y="216"/>
                    </a:lnTo>
                    <a:lnTo>
                      <a:pt x="312" y="96"/>
                    </a:lnTo>
                    <a:lnTo>
                      <a:pt x="464" y="0"/>
                    </a:lnTo>
                    <a:close/>
                  </a:path>
                </a:pathLst>
              </a:custGeom>
              <a:solidFill>
                <a:srgbClr val="33CC33"/>
              </a:solidFill>
              <a:ln w="38100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</p:grpSp>
      <p:grpSp>
        <p:nvGrpSpPr>
          <p:cNvPr id="76820" name="Group 47"/>
          <p:cNvGrpSpPr>
            <a:grpSpLocks/>
          </p:cNvGrpSpPr>
          <p:nvPr/>
        </p:nvGrpSpPr>
        <p:grpSpPr bwMode="auto">
          <a:xfrm>
            <a:off x="5422900" y="3306763"/>
            <a:ext cx="635000" cy="623887"/>
            <a:chOff x="3192" y="2352"/>
            <a:chExt cx="936" cy="920"/>
          </a:xfrm>
        </p:grpSpPr>
        <p:grpSp>
          <p:nvGrpSpPr>
            <p:cNvPr id="76896" name="Group 48"/>
            <p:cNvGrpSpPr>
              <a:grpSpLocks/>
            </p:cNvGrpSpPr>
            <p:nvPr/>
          </p:nvGrpSpPr>
          <p:grpSpPr bwMode="auto">
            <a:xfrm>
              <a:off x="3304" y="2352"/>
              <a:ext cx="824" cy="896"/>
              <a:chOff x="-176" y="2720"/>
              <a:chExt cx="824" cy="896"/>
            </a:xfrm>
          </p:grpSpPr>
          <p:sp>
            <p:nvSpPr>
              <p:cNvPr id="76910" name="AutoShape 49"/>
              <p:cNvSpPr>
                <a:spLocks noChangeArrowheads="1"/>
              </p:cNvSpPr>
              <p:nvPr/>
            </p:nvSpPr>
            <p:spPr bwMode="auto">
              <a:xfrm>
                <a:off x="400" y="3136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6911" name="AutoShape 50"/>
              <p:cNvSpPr>
                <a:spLocks noChangeArrowheads="1"/>
              </p:cNvSpPr>
              <p:nvPr/>
            </p:nvSpPr>
            <p:spPr bwMode="auto">
              <a:xfrm rot="2143461">
                <a:off x="520" y="3104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grpSp>
            <p:nvGrpSpPr>
              <p:cNvPr id="76912" name="Group 51"/>
              <p:cNvGrpSpPr>
                <a:grpSpLocks/>
              </p:cNvGrpSpPr>
              <p:nvPr/>
            </p:nvGrpSpPr>
            <p:grpSpPr bwMode="auto">
              <a:xfrm rot="-2902327">
                <a:off x="416" y="2888"/>
                <a:ext cx="240" cy="224"/>
                <a:chOff x="496" y="3200"/>
                <a:chExt cx="240" cy="224"/>
              </a:xfrm>
            </p:grpSpPr>
            <p:sp>
              <p:nvSpPr>
                <p:cNvPr id="76920" name="AutoShape 52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6921" name="AutoShape 53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6913" name="Group 54"/>
              <p:cNvGrpSpPr>
                <a:grpSpLocks/>
              </p:cNvGrpSpPr>
              <p:nvPr/>
            </p:nvGrpSpPr>
            <p:grpSpPr bwMode="auto">
              <a:xfrm rot="-4011983">
                <a:off x="280" y="2728"/>
                <a:ext cx="240" cy="224"/>
                <a:chOff x="496" y="3200"/>
                <a:chExt cx="240" cy="224"/>
              </a:xfrm>
            </p:grpSpPr>
            <p:sp>
              <p:nvSpPr>
                <p:cNvPr id="76918" name="AutoShape 55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6919" name="AutoShape 56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6914" name="Group 57"/>
              <p:cNvGrpSpPr>
                <a:grpSpLocks/>
              </p:cNvGrpSpPr>
              <p:nvPr/>
            </p:nvGrpSpPr>
            <p:grpSpPr bwMode="auto">
              <a:xfrm rot="2117542">
                <a:off x="280" y="3256"/>
                <a:ext cx="240" cy="224"/>
                <a:chOff x="496" y="3200"/>
                <a:chExt cx="240" cy="224"/>
              </a:xfrm>
            </p:grpSpPr>
            <p:sp>
              <p:nvSpPr>
                <p:cNvPr id="76916" name="AutoShape 58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6917" name="AutoShape 59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76915" name="Freeform 60"/>
              <p:cNvSpPr>
                <a:spLocks/>
              </p:cNvSpPr>
              <p:nvPr/>
            </p:nvSpPr>
            <p:spPr bwMode="auto">
              <a:xfrm>
                <a:off x="-176" y="3472"/>
                <a:ext cx="464" cy="144"/>
              </a:xfrm>
              <a:custGeom>
                <a:avLst/>
                <a:gdLst>
                  <a:gd name="T0" fmla="*/ 464 w 464"/>
                  <a:gd name="T1" fmla="*/ 0 h 216"/>
                  <a:gd name="T2" fmla="*/ 224 w 464"/>
                  <a:gd name="T3" fmla="*/ 1 h 216"/>
                  <a:gd name="T4" fmla="*/ 0 w 464"/>
                  <a:gd name="T5" fmla="*/ 4 h 216"/>
                  <a:gd name="T6" fmla="*/ 144 w 464"/>
                  <a:gd name="T7" fmla="*/ 6 h 216"/>
                  <a:gd name="T8" fmla="*/ 312 w 464"/>
                  <a:gd name="T9" fmla="*/ 3 h 216"/>
                  <a:gd name="T10" fmla="*/ 464 w 464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4"/>
                  <a:gd name="T19" fmla="*/ 0 h 216"/>
                  <a:gd name="T20" fmla="*/ 464 w 464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4" h="216">
                    <a:moveTo>
                      <a:pt x="464" y="0"/>
                    </a:moveTo>
                    <a:lnTo>
                      <a:pt x="224" y="32"/>
                    </a:lnTo>
                    <a:lnTo>
                      <a:pt x="0" y="144"/>
                    </a:lnTo>
                    <a:lnTo>
                      <a:pt x="144" y="216"/>
                    </a:lnTo>
                    <a:lnTo>
                      <a:pt x="312" y="96"/>
                    </a:lnTo>
                    <a:lnTo>
                      <a:pt x="464" y="0"/>
                    </a:lnTo>
                    <a:close/>
                  </a:path>
                </a:pathLst>
              </a:custGeom>
              <a:solidFill>
                <a:srgbClr val="33CC33"/>
              </a:solidFill>
              <a:ln w="38100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76897" name="Group 61"/>
            <p:cNvGrpSpPr>
              <a:grpSpLocks/>
            </p:cNvGrpSpPr>
            <p:nvPr/>
          </p:nvGrpSpPr>
          <p:grpSpPr bwMode="auto">
            <a:xfrm flipH="1">
              <a:off x="3192" y="2376"/>
              <a:ext cx="824" cy="896"/>
              <a:chOff x="-176" y="2720"/>
              <a:chExt cx="824" cy="896"/>
            </a:xfrm>
          </p:grpSpPr>
          <p:sp>
            <p:nvSpPr>
              <p:cNvPr id="76898" name="AutoShape 62"/>
              <p:cNvSpPr>
                <a:spLocks noChangeArrowheads="1"/>
              </p:cNvSpPr>
              <p:nvPr/>
            </p:nvSpPr>
            <p:spPr bwMode="auto">
              <a:xfrm>
                <a:off x="400" y="3136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6899" name="AutoShape 63"/>
              <p:cNvSpPr>
                <a:spLocks noChangeArrowheads="1"/>
              </p:cNvSpPr>
              <p:nvPr/>
            </p:nvSpPr>
            <p:spPr bwMode="auto">
              <a:xfrm rot="2143461">
                <a:off x="520" y="3104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grpSp>
            <p:nvGrpSpPr>
              <p:cNvPr id="76900" name="Group 64"/>
              <p:cNvGrpSpPr>
                <a:grpSpLocks/>
              </p:cNvGrpSpPr>
              <p:nvPr/>
            </p:nvGrpSpPr>
            <p:grpSpPr bwMode="auto">
              <a:xfrm rot="-2902327">
                <a:off x="416" y="2888"/>
                <a:ext cx="240" cy="224"/>
                <a:chOff x="496" y="3200"/>
                <a:chExt cx="240" cy="224"/>
              </a:xfrm>
            </p:grpSpPr>
            <p:sp>
              <p:nvSpPr>
                <p:cNvPr id="76908" name="AutoShape 65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6909" name="AutoShape 66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6901" name="Group 67"/>
              <p:cNvGrpSpPr>
                <a:grpSpLocks/>
              </p:cNvGrpSpPr>
              <p:nvPr/>
            </p:nvGrpSpPr>
            <p:grpSpPr bwMode="auto">
              <a:xfrm rot="-4011983">
                <a:off x="280" y="2728"/>
                <a:ext cx="240" cy="224"/>
                <a:chOff x="496" y="3200"/>
                <a:chExt cx="240" cy="224"/>
              </a:xfrm>
            </p:grpSpPr>
            <p:sp>
              <p:nvSpPr>
                <p:cNvPr id="76906" name="AutoShape 68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6907" name="AutoShape 69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6902" name="Group 70"/>
              <p:cNvGrpSpPr>
                <a:grpSpLocks/>
              </p:cNvGrpSpPr>
              <p:nvPr/>
            </p:nvGrpSpPr>
            <p:grpSpPr bwMode="auto">
              <a:xfrm rot="2117542">
                <a:off x="280" y="3256"/>
                <a:ext cx="240" cy="224"/>
                <a:chOff x="496" y="3200"/>
                <a:chExt cx="240" cy="224"/>
              </a:xfrm>
            </p:grpSpPr>
            <p:sp>
              <p:nvSpPr>
                <p:cNvPr id="76904" name="AutoShape 71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6905" name="AutoShape 72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76903" name="Freeform 73"/>
              <p:cNvSpPr>
                <a:spLocks/>
              </p:cNvSpPr>
              <p:nvPr/>
            </p:nvSpPr>
            <p:spPr bwMode="auto">
              <a:xfrm>
                <a:off x="-176" y="3472"/>
                <a:ext cx="464" cy="144"/>
              </a:xfrm>
              <a:custGeom>
                <a:avLst/>
                <a:gdLst>
                  <a:gd name="T0" fmla="*/ 464 w 464"/>
                  <a:gd name="T1" fmla="*/ 0 h 216"/>
                  <a:gd name="T2" fmla="*/ 224 w 464"/>
                  <a:gd name="T3" fmla="*/ 1 h 216"/>
                  <a:gd name="T4" fmla="*/ 0 w 464"/>
                  <a:gd name="T5" fmla="*/ 4 h 216"/>
                  <a:gd name="T6" fmla="*/ 144 w 464"/>
                  <a:gd name="T7" fmla="*/ 6 h 216"/>
                  <a:gd name="T8" fmla="*/ 312 w 464"/>
                  <a:gd name="T9" fmla="*/ 3 h 216"/>
                  <a:gd name="T10" fmla="*/ 464 w 464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4"/>
                  <a:gd name="T19" fmla="*/ 0 h 216"/>
                  <a:gd name="T20" fmla="*/ 464 w 464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4" h="216">
                    <a:moveTo>
                      <a:pt x="464" y="0"/>
                    </a:moveTo>
                    <a:lnTo>
                      <a:pt x="224" y="32"/>
                    </a:lnTo>
                    <a:lnTo>
                      <a:pt x="0" y="144"/>
                    </a:lnTo>
                    <a:lnTo>
                      <a:pt x="144" y="216"/>
                    </a:lnTo>
                    <a:lnTo>
                      <a:pt x="312" y="96"/>
                    </a:lnTo>
                    <a:lnTo>
                      <a:pt x="464" y="0"/>
                    </a:lnTo>
                    <a:close/>
                  </a:path>
                </a:pathLst>
              </a:custGeom>
              <a:solidFill>
                <a:srgbClr val="33CC33"/>
              </a:solidFill>
              <a:ln w="38100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</p:grpSp>
      <p:grpSp>
        <p:nvGrpSpPr>
          <p:cNvPr id="76821" name="Group 101"/>
          <p:cNvGrpSpPr>
            <a:grpSpLocks/>
          </p:cNvGrpSpPr>
          <p:nvPr/>
        </p:nvGrpSpPr>
        <p:grpSpPr bwMode="auto">
          <a:xfrm>
            <a:off x="2974631" y="47879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6887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888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889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890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891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892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893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894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895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76822" name="AutoShape 111"/>
          <p:cNvSpPr>
            <a:spLocks noChangeArrowheads="1"/>
          </p:cNvSpPr>
          <p:nvPr/>
        </p:nvSpPr>
        <p:spPr bwMode="auto">
          <a:xfrm>
            <a:off x="2946400" y="3898900"/>
            <a:ext cx="495300" cy="317500"/>
          </a:xfrm>
          <a:prstGeom prst="wedgeRoundRectCallout">
            <a:avLst>
              <a:gd name="adj1" fmla="val 2565"/>
              <a:gd name="adj2" fmla="val 210000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grpSp>
        <p:nvGrpSpPr>
          <p:cNvPr id="2" name="Group 112"/>
          <p:cNvGrpSpPr>
            <a:grpSpLocks/>
          </p:cNvGrpSpPr>
          <p:nvPr/>
        </p:nvGrpSpPr>
        <p:grpSpPr bwMode="auto">
          <a:xfrm flipH="1">
            <a:off x="5022506" y="49530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6878" name="Freeform 113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879" name="Freeform 114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880" name="Freeform 115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881" name="Freeform 116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99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882" name="Freeform 117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99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883" name="Freeform 118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99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884" name="Freeform 119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885" name="Freeform 120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886" name="Freeform 121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1052794" name="AutoShape 122"/>
          <p:cNvSpPr>
            <a:spLocks noChangeArrowheads="1"/>
          </p:cNvSpPr>
          <p:nvPr/>
        </p:nvSpPr>
        <p:spPr bwMode="auto">
          <a:xfrm>
            <a:off x="5524500" y="3937000"/>
            <a:ext cx="495300" cy="317500"/>
          </a:xfrm>
          <a:prstGeom prst="wedgeRoundRectCallout">
            <a:avLst>
              <a:gd name="adj1" fmla="val 28204"/>
              <a:gd name="adj2" fmla="val 234000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grpSp>
        <p:nvGrpSpPr>
          <p:cNvPr id="76825" name="Group 123"/>
          <p:cNvGrpSpPr>
            <a:grpSpLocks/>
          </p:cNvGrpSpPr>
          <p:nvPr/>
        </p:nvGrpSpPr>
        <p:grpSpPr bwMode="auto">
          <a:xfrm flipH="1">
            <a:off x="2109788" y="25146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6869" name="Freeform 124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870" name="Freeform 125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871" name="Freeform 126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872" name="Freeform 127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873" name="Freeform 128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874" name="Freeform 129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875" name="Freeform 130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876" name="Freeform 131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877" name="Freeform 132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76826" name="Group 135"/>
          <p:cNvGrpSpPr>
            <a:grpSpLocks/>
          </p:cNvGrpSpPr>
          <p:nvPr/>
        </p:nvGrpSpPr>
        <p:grpSpPr bwMode="auto">
          <a:xfrm>
            <a:off x="1019175" y="3302000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6865" name="Rectangle 136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866" name="Rectangle 137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867" name="Line 138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868" name="Rectangle 139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76827" name="AutoShape 140"/>
          <p:cNvSpPr>
            <a:spLocks noChangeArrowheads="1"/>
          </p:cNvSpPr>
          <p:nvPr/>
        </p:nvSpPr>
        <p:spPr bwMode="auto">
          <a:xfrm>
            <a:off x="3517900" y="2108200"/>
            <a:ext cx="495300" cy="317500"/>
          </a:xfrm>
          <a:prstGeom prst="wedgeRoundRectCallout">
            <a:avLst>
              <a:gd name="adj1" fmla="val -112819"/>
              <a:gd name="adj2" fmla="val 70000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grpSp>
        <p:nvGrpSpPr>
          <p:cNvPr id="3" name="Group 141"/>
          <p:cNvGrpSpPr>
            <a:grpSpLocks/>
          </p:cNvGrpSpPr>
          <p:nvPr/>
        </p:nvGrpSpPr>
        <p:grpSpPr bwMode="auto">
          <a:xfrm>
            <a:off x="7135813" y="47879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6856" name="Freeform 14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857" name="Freeform 14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858" name="Freeform 14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859" name="Freeform 14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860" name="Freeform 14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861" name="Freeform 14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862" name="Freeform 14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863" name="Freeform 14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864" name="Freeform 15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4" name="Group 151"/>
          <p:cNvGrpSpPr>
            <a:grpSpLocks/>
          </p:cNvGrpSpPr>
          <p:nvPr/>
        </p:nvGrpSpPr>
        <p:grpSpPr bwMode="auto">
          <a:xfrm>
            <a:off x="5172075" y="3314700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6852" name="Rectangle 152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853" name="Rectangle 153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854" name="Line 154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855" name="Rectangle 155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5" name="Group 156"/>
          <p:cNvGrpSpPr>
            <a:grpSpLocks/>
          </p:cNvGrpSpPr>
          <p:nvPr/>
        </p:nvGrpSpPr>
        <p:grpSpPr bwMode="auto">
          <a:xfrm>
            <a:off x="3178175" y="1447800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6848" name="Rectangle 157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849" name="Rectangle 158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850" name="Line 159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851" name="Rectangle 160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1052833" name="AutoShape 161"/>
          <p:cNvSpPr>
            <a:spLocks noChangeArrowheads="1"/>
          </p:cNvSpPr>
          <p:nvPr/>
        </p:nvSpPr>
        <p:spPr bwMode="auto">
          <a:xfrm>
            <a:off x="6997700" y="3924300"/>
            <a:ext cx="495300" cy="317500"/>
          </a:xfrm>
          <a:prstGeom prst="wedgeRoundRectCallout">
            <a:avLst>
              <a:gd name="adj1" fmla="val 28204"/>
              <a:gd name="adj2" fmla="val 206000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052834" name="AutoShape 162"/>
          <p:cNvSpPr>
            <a:spLocks noChangeArrowheads="1"/>
          </p:cNvSpPr>
          <p:nvPr/>
        </p:nvSpPr>
        <p:spPr bwMode="auto">
          <a:xfrm>
            <a:off x="571500" y="1498600"/>
            <a:ext cx="1828800" cy="876300"/>
          </a:xfrm>
          <a:prstGeom prst="cloudCallout">
            <a:avLst>
              <a:gd name="adj1" fmla="val 47273"/>
              <a:gd name="adj2" fmla="val 85144"/>
            </a:avLst>
          </a:prstGeom>
          <a:noFill/>
          <a:ln w="38100">
            <a:solidFill>
              <a:srgbClr val="00B0F0"/>
            </a:solidFill>
            <a:round/>
            <a:headEnd/>
            <a:tailEnd/>
          </a:ln>
        </p:spPr>
        <p:txBody>
          <a:bodyPr/>
          <a:lstStyle/>
          <a:p>
            <a:r>
              <a:rPr lang="en-U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Bingo!</a:t>
            </a:r>
          </a:p>
        </p:txBody>
      </p:sp>
      <p:grpSp>
        <p:nvGrpSpPr>
          <p:cNvPr id="76833" name="Group 168"/>
          <p:cNvGrpSpPr>
            <a:grpSpLocks/>
          </p:cNvGrpSpPr>
          <p:nvPr/>
        </p:nvGrpSpPr>
        <p:grpSpPr bwMode="auto">
          <a:xfrm>
            <a:off x="6645275" y="3213100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6844" name="Rectangle 169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845" name="Rectangle 170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solidFill>
                  <a:srgbClr val="0000FF"/>
                </a:solidFill>
                <a:latin typeface="Arial" pitchFamily="34" charset="0"/>
              </a:endParaRPr>
            </a:p>
          </p:txBody>
        </p:sp>
        <p:sp>
          <p:nvSpPr>
            <p:cNvPr id="76846" name="Line 171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847" name="Rectangle 172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76834" name="Group 173"/>
          <p:cNvGrpSpPr>
            <a:grpSpLocks/>
          </p:cNvGrpSpPr>
          <p:nvPr/>
        </p:nvGrpSpPr>
        <p:grpSpPr bwMode="auto">
          <a:xfrm>
            <a:off x="4689475" y="1485900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6840" name="Rectangle 174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841" name="Rectangle 175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842" name="Line 176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843" name="Rectangle 177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76835" name="Group 183"/>
          <p:cNvGrpSpPr>
            <a:grpSpLocks/>
          </p:cNvGrpSpPr>
          <p:nvPr/>
        </p:nvGrpSpPr>
        <p:grpSpPr bwMode="auto">
          <a:xfrm>
            <a:off x="2606675" y="3263900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6836" name="Rectangle 184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837" name="Rectangle 185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838" name="Line 186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6839" name="Rectangle 187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052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10527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2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7.40741E-7 C 0.04184 -0.06574 0.08385 -0.13125 0.08333 -0.18889 C 0.08281 -0.24653 0.01163 -0.32014 -0.00278 -0.3463 " pathEditMode="relative" ptsTypes="aaA">
                                      <p:cBhvr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052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2794" grpId="0" animBg="1"/>
      <p:bldP spid="1052833" grpId="0" animBg="1"/>
      <p:bldP spid="1052834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7782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B6B9707-6C18-493C-91A9-73DC84698187}" type="slidenum">
              <a:rPr lang="en-US" smtClean="0"/>
              <a:pPr/>
              <a:t>74</a:t>
            </a:fld>
            <a:endParaRPr lang="en-US" dirty="0"/>
          </a:p>
        </p:txBody>
      </p:sp>
      <p:grpSp>
        <p:nvGrpSpPr>
          <p:cNvPr id="77829" name="Group 5"/>
          <p:cNvGrpSpPr>
            <a:grpSpLocks/>
          </p:cNvGrpSpPr>
          <p:nvPr/>
        </p:nvGrpSpPr>
        <p:grpSpPr bwMode="auto">
          <a:xfrm>
            <a:off x="3454400" y="1566863"/>
            <a:ext cx="635000" cy="623887"/>
            <a:chOff x="3192" y="2352"/>
            <a:chExt cx="936" cy="920"/>
          </a:xfrm>
        </p:grpSpPr>
        <p:grpSp>
          <p:nvGrpSpPr>
            <p:cNvPr id="77998" name="Group 6"/>
            <p:cNvGrpSpPr>
              <a:grpSpLocks/>
            </p:cNvGrpSpPr>
            <p:nvPr/>
          </p:nvGrpSpPr>
          <p:grpSpPr bwMode="auto">
            <a:xfrm>
              <a:off x="3304" y="2352"/>
              <a:ext cx="824" cy="896"/>
              <a:chOff x="-176" y="2720"/>
              <a:chExt cx="824" cy="896"/>
            </a:xfrm>
          </p:grpSpPr>
          <p:sp>
            <p:nvSpPr>
              <p:cNvPr id="78012" name="AutoShape 7"/>
              <p:cNvSpPr>
                <a:spLocks noChangeArrowheads="1"/>
              </p:cNvSpPr>
              <p:nvPr/>
            </p:nvSpPr>
            <p:spPr bwMode="auto">
              <a:xfrm>
                <a:off x="400" y="3136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8013" name="AutoShape 8"/>
              <p:cNvSpPr>
                <a:spLocks noChangeArrowheads="1"/>
              </p:cNvSpPr>
              <p:nvPr/>
            </p:nvSpPr>
            <p:spPr bwMode="auto">
              <a:xfrm rot="2143461">
                <a:off x="520" y="3104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grpSp>
            <p:nvGrpSpPr>
              <p:cNvPr id="78014" name="Group 9"/>
              <p:cNvGrpSpPr>
                <a:grpSpLocks/>
              </p:cNvGrpSpPr>
              <p:nvPr/>
            </p:nvGrpSpPr>
            <p:grpSpPr bwMode="auto">
              <a:xfrm rot="-2902327">
                <a:off x="416" y="2888"/>
                <a:ext cx="240" cy="224"/>
                <a:chOff x="496" y="3200"/>
                <a:chExt cx="240" cy="224"/>
              </a:xfrm>
            </p:grpSpPr>
            <p:sp>
              <p:nvSpPr>
                <p:cNvPr id="78022" name="AutoShape 10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8023" name="AutoShape 11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8015" name="Group 12"/>
              <p:cNvGrpSpPr>
                <a:grpSpLocks/>
              </p:cNvGrpSpPr>
              <p:nvPr/>
            </p:nvGrpSpPr>
            <p:grpSpPr bwMode="auto">
              <a:xfrm rot="-4011983">
                <a:off x="280" y="2728"/>
                <a:ext cx="240" cy="224"/>
                <a:chOff x="496" y="3200"/>
                <a:chExt cx="240" cy="224"/>
              </a:xfrm>
            </p:grpSpPr>
            <p:sp>
              <p:nvSpPr>
                <p:cNvPr id="78020" name="AutoShape 13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8021" name="AutoShape 14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8016" name="Group 15"/>
              <p:cNvGrpSpPr>
                <a:grpSpLocks/>
              </p:cNvGrpSpPr>
              <p:nvPr/>
            </p:nvGrpSpPr>
            <p:grpSpPr bwMode="auto">
              <a:xfrm rot="2117542">
                <a:off x="280" y="3256"/>
                <a:ext cx="240" cy="224"/>
                <a:chOff x="496" y="3200"/>
                <a:chExt cx="240" cy="224"/>
              </a:xfrm>
            </p:grpSpPr>
            <p:sp>
              <p:nvSpPr>
                <p:cNvPr id="78018" name="AutoShape 16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8019" name="AutoShape 17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78017" name="Freeform 18"/>
              <p:cNvSpPr>
                <a:spLocks/>
              </p:cNvSpPr>
              <p:nvPr/>
            </p:nvSpPr>
            <p:spPr bwMode="auto">
              <a:xfrm>
                <a:off x="-176" y="3472"/>
                <a:ext cx="464" cy="144"/>
              </a:xfrm>
              <a:custGeom>
                <a:avLst/>
                <a:gdLst>
                  <a:gd name="T0" fmla="*/ 464 w 464"/>
                  <a:gd name="T1" fmla="*/ 0 h 216"/>
                  <a:gd name="T2" fmla="*/ 224 w 464"/>
                  <a:gd name="T3" fmla="*/ 1 h 216"/>
                  <a:gd name="T4" fmla="*/ 0 w 464"/>
                  <a:gd name="T5" fmla="*/ 4 h 216"/>
                  <a:gd name="T6" fmla="*/ 144 w 464"/>
                  <a:gd name="T7" fmla="*/ 6 h 216"/>
                  <a:gd name="T8" fmla="*/ 312 w 464"/>
                  <a:gd name="T9" fmla="*/ 3 h 216"/>
                  <a:gd name="T10" fmla="*/ 464 w 464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4"/>
                  <a:gd name="T19" fmla="*/ 0 h 216"/>
                  <a:gd name="T20" fmla="*/ 464 w 464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4" h="216">
                    <a:moveTo>
                      <a:pt x="464" y="0"/>
                    </a:moveTo>
                    <a:lnTo>
                      <a:pt x="224" y="32"/>
                    </a:lnTo>
                    <a:lnTo>
                      <a:pt x="0" y="144"/>
                    </a:lnTo>
                    <a:lnTo>
                      <a:pt x="144" y="216"/>
                    </a:lnTo>
                    <a:lnTo>
                      <a:pt x="312" y="96"/>
                    </a:lnTo>
                    <a:lnTo>
                      <a:pt x="464" y="0"/>
                    </a:lnTo>
                    <a:close/>
                  </a:path>
                </a:pathLst>
              </a:custGeom>
              <a:solidFill>
                <a:srgbClr val="33CC33"/>
              </a:solidFill>
              <a:ln w="38100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77999" name="Group 19"/>
            <p:cNvGrpSpPr>
              <a:grpSpLocks/>
            </p:cNvGrpSpPr>
            <p:nvPr/>
          </p:nvGrpSpPr>
          <p:grpSpPr bwMode="auto">
            <a:xfrm flipH="1">
              <a:off x="3192" y="2376"/>
              <a:ext cx="824" cy="896"/>
              <a:chOff x="-176" y="2720"/>
              <a:chExt cx="824" cy="896"/>
            </a:xfrm>
          </p:grpSpPr>
          <p:sp>
            <p:nvSpPr>
              <p:cNvPr id="78000" name="AutoShape 20"/>
              <p:cNvSpPr>
                <a:spLocks noChangeArrowheads="1"/>
              </p:cNvSpPr>
              <p:nvPr/>
            </p:nvSpPr>
            <p:spPr bwMode="auto">
              <a:xfrm>
                <a:off x="400" y="3136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8001" name="AutoShape 21"/>
              <p:cNvSpPr>
                <a:spLocks noChangeArrowheads="1"/>
              </p:cNvSpPr>
              <p:nvPr/>
            </p:nvSpPr>
            <p:spPr bwMode="auto">
              <a:xfrm rot="2143461">
                <a:off x="520" y="3104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grpSp>
            <p:nvGrpSpPr>
              <p:cNvPr id="78002" name="Group 22"/>
              <p:cNvGrpSpPr>
                <a:grpSpLocks/>
              </p:cNvGrpSpPr>
              <p:nvPr/>
            </p:nvGrpSpPr>
            <p:grpSpPr bwMode="auto">
              <a:xfrm rot="-2902327">
                <a:off x="416" y="2888"/>
                <a:ext cx="240" cy="224"/>
                <a:chOff x="496" y="3200"/>
                <a:chExt cx="240" cy="224"/>
              </a:xfrm>
            </p:grpSpPr>
            <p:sp>
              <p:nvSpPr>
                <p:cNvPr id="78010" name="AutoShape 23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8011" name="AutoShape 24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8003" name="Group 25"/>
              <p:cNvGrpSpPr>
                <a:grpSpLocks/>
              </p:cNvGrpSpPr>
              <p:nvPr/>
            </p:nvGrpSpPr>
            <p:grpSpPr bwMode="auto">
              <a:xfrm rot="-4011983">
                <a:off x="280" y="2728"/>
                <a:ext cx="240" cy="224"/>
                <a:chOff x="496" y="3200"/>
                <a:chExt cx="240" cy="224"/>
              </a:xfrm>
            </p:grpSpPr>
            <p:sp>
              <p:nvSpPr>
                <p:cNvPr id="78008" name="AutoShape 26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8009" name="AutoShape 27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8004" name="Group 28"/>
              <p:cNvGrpSpPr>
                <a:grpSpLocks/>
              </p:cNvGrpSpPr>
              <p:nvPr/>
            </p:nvGrpSpPr>
            <p:grpSpPr bwMode="auto">
              <a:xfrm rot="2117542">
                <a:off x="280" y="3256"/>
                <a:ext cx="240" cy="224"/>
                <a:chOff x="496" y="3200"/>
                <a:chExt cx="240" cy="224"/>
              </a:xfrm>
            </p:grpSpPr>
            <p:sp>
              <p:nvSpPr>
                <p:cNvPr id="78006" name="AutoShape 29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8007" name="AutoShape 30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78005" name="Freeform 31"/>
              <p:cNvSpPr>
                <a:spLocks/>
              </p:cNvSpPr>
              <p:nvPr/>
            </p:nvSpPr>
            <p:spPr bwMode="auto">
              <a:xfrm>
                <a:off x="-176" y="3472"/>
                <a:ext cx="464" cy="144"/>
              </a:xfrm>
              <a:custGeom>
                <a:avLst/>
                <a:gdLst>
                  <a:gd name="T0" fmla="*/ 464 w 464"/>
                  <a:gd name="T1" fmla="*/ 0 h 216"/>
                  <a:gd name="T2" fmla="*/ 224 w 464"/>
                  <a:gd name="T3" fmla="*/ 1 h 216"/>
                  <a:gd name="T4" fmla="*/ 0 w 464"/>
                  <a:gd name="T5" fmla="*/ 4 h 216"/>
                  <a:gd name="T6" fmla="*/ 144 w 464"/>
                  <a:gd name="T7" fmla="*/ 6 h 216"/>
                  <a:gd name="T8" fmla="*/ 312 w 464"/>
                  <a:gd name="T9" fmla="*/ 3 h 216"/>
                  <a:gd name="T10" fmla="*/ 464 w 464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4"/>
                  <a:gd name="T19" fmla="*/ 0 h 216"/>
                  <a:gd name="T20" fmla="*/ 464 w 464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4" h="216">
                    <a:moveTo>
                      <a:pt x="464" y="0"/>
                    </a:moveTo>
                    <a:lnTo>
                      <a:pt x="224" y="32"/>
                    </a:lnTo>
                    <a:lnTo>
                      <a:pt x="0" y="144"/>
                    </a:lnTo>
                    <a:lnTo>
                      <a:pt x="144" y="216"/>
                    </a:lnTo>
                    <a:lnTo>
                      <a:pt x="312" y="96"/>
                    </a:lnTo>
                    <a:lnTo>
                      <a:pt x="464" y="0"/>
                    </a:lnTo>
                    <a:close/>
                  </a:path>
                </a:pathLst>
              </a:custGeom>
              <a:solidFill>
                <a:srgbClr val="33CC33"/>
              </a:solidFill>
              <a:ln w="38100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</p:grpSp>
      <p:grpSp>
        <p:nvGrpSpPr>
          <p:cNvPr id="77830" name="Group 32"/>
          <p:cNvGrpSpPr>
            <a:grpSpLocks/>
          </p:cNvGrpSpPr>
          <p:nvPr/>
        </p:nvGrpSpPr>
        <p:grpSpPr bwMode="auto">
          <a:xfrm>
            <a:off x="3190875" y="1447800"/>
            <a:ext cx="606425" cy="787400"/>
            <a:chOff x="1728" y="1008"/>
            <a:chExt cx="1776" cy="2304"/>
          </a:xfrm>
        </p:grpSpPr>
        <p:sp>
          <p:nvSpPr>
            <p:cNvPr id="77994" name="Rectangle 33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995" name="Rectangle 34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996" name="Line 35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997" name="Rectangle 36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77832" name="Group 40"/>
          <p:cNvGrpSpPr>
            <a:grpSpLocks/>
          </p:cNvGrpSpPr>
          <p:nvPr/>
        </p:nvGrpSpPr>
        <p:grpSpPr bwMode="auto">
          <a:xfrm>
            <a:off x="5172075" y="3302000"/>
            <a:ext cx="606425" cy="787400"/>
            <a:chOff x="1728" y="1008"/>
            <a:chExt cx="1776" cy="2304"/>
          </a:xfrm>
        </p:grpSpPr>
        <p:sp>
          <p:nvSpPr>
            <p:cNvPr id="77988" name="Rectangle 41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989" name="Rectangle 42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990" name="Line 43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991" name="Rectangle 44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77833" name="Rectangle 4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Tournament Tree Barriers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E2FA68-CB4D-7C7C-AD9E-D9A2F1BA54EB}"/>
              </a:ext>
            </a:extLst>
          </p:cNvPr>
          <p:cNvGrpSpPr/>
          <p:nvPr/>
        </p:nvGrpSpPr>
        <p:grpSpPr>
          <a:xfrm>
            <a:off x="1168400" y="3765550"/>
            <a:ext cx="2628900" cy="596900"/>
            <a:chOff x="1168400" y="3765550"/>
            <a:chExt cx="2628900" cy="596900"/>
          </a:xfrm>
        </p:grpSpPr>
        <p:grpSp>
          <p:nvGrpSpPr>
            <p:cNvPr id="77834" name="Group 46"/>
            <p:cNvGrpSpPr>
              <a:grpSpLocks/>
            </p:cNvGrpSpPr>
            <p:nvPr/>
          </p:nvGrpSpPr>
          <p:grpSpPr bwMode="auto">
            <a:xfrm>
              <a:off x="1168400" y="3765550"/>
              <a:ext cx="2628900" cy="596900"/>
              <a:chOff x="736" y="2356"/>
              <a:chExt cx="1656" cy="376"/>
            </a:xfrm>
          </p:grpSpPr>
          <p:sp>
            <p:nvSpPr>
              <p:cNvPr id="77986" name="Oval 47"/>
              <p:cNvSpPr>
                <a:spLocks noChangeArrowheads="1"/>
              </p:cNvSpPr>
              <p:nvPr/>
            </p:nvSpPr>
            <p:spPr bwMode="auto">
              <a:xfrm>
                <a:off x="1640" y="2356"/>
                <a:ext cx="752" cy="376"/>
              </a:xfrm>
              <a:prstGeom prst="ellipse">
                <a:avLst/>
              </a:prstGeom>
              <a:solidFill>
                <a:srgbClr val="CCFFCC"/>
              </a:solidFill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</a:pPr>
                <a:endParaRPr lang="en-US" sz="2000" dirty="0">
                  <a:solidFill>
                    <a:srgbClr val="0000FF"/>
                  </a:solidFill>
                  <a:latin typeface="Arial" pitchFamily="34" charset="0"/>
                </a:endParaRPr>
              </a:p>
            </p:txBody>
          </p:sp>
          <p:sp>
            <p:nvSpPr>
              <p:cNvPr id="77987" name="Oval 48"/>
              <p:cNvSpPr>
                <a:spLocks noChangeArrowheads="1"/>
              </p:cNvSpPr>
              <p:nvPr/>
            </p:nvSpPr>
            <p:spPr bwMode="auto">
              <a:xfrm>
                <a:off x="736" y="2356"/>
                <a:ext cx="752" cy="376"/>
              </a:xfrm>
              <a:prstGeom prst="ellipse">
                <a:avLst/>
              </a:prstGeom>
              <a:solidFill>
                <a:srgbClr val="CCFFCC"/>
              </a:solidFill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</a:pPr>
                <a:endParaRPr lang="en-US" sz="2000" dirty="0">
                  <a:solidFill>
                    <a:srgbClr val="0000FF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77835" name="Line 49"/>
            <p:cNvSpPr>
              <a:spLocks noChangeShapeType="1"/>
            </p:cNvSpPr>
            <p:nvPr/>
          </p:nvSpPr>
          <p:spPr bwMode="auto">
            <a:xfrm flipV="1">
              <a:off x="2108200" y="3943524"/>
              <a:ext cx="466028" cy="25226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837" name="Line 51"/>
            <p:cNvSpPr>
              <a:spLocks noChangeShapeType="1"/>
            </p:cNvSpPr>
            <p:nvPr/>
          </p:nvSpPr>
          <p:spPr bwMode="auto">
            <a:xfrm flipH="1">
              <a:off x="2362200" y="4121150"/>
              <a:ext cx="457200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C24C8D0-23BC-3EC8-E5DA-0E63C6F7ECE3}"/>
              </a:ext>
            </a:extLst>
          </p:cNvPr>
          <p:cNvGrpSpPr/>
          <p:nvPr/>
        </p:nvGrpSpPr>
        <p:grpSpPr>
          <a:xfrm>
            <a:off x="5168900" y="3765550"/>
            <a:ext cx="2628900" cy="596900"/>
            <a:chOff x="5168900" y="3765550"/>
            <a:chExt cx="2628900" cy="596900"/>
          </a:xfrm>
        </p:grpSpPr>
        <p:grpSp>
          <p:nvGrpSpPr>
            <p:cNvPr id="77831" name="Group 37"/>
            <p:cNvGrpSpPr>
              <a:grpSpLocks/>
            </p:cNvGrpSpPr>
            <p:nvPr/>
          </p:nvGrpSpPr>
          <p:grpSpPr bwMode="auto">
            <a:xfrm>
              <a:off x="5168900" y="3765550"/>
              <a:ext cx="2628900" cy="596900"/>
              <a:chOff x="736" y="2356"/>
              <a:chExt cx="1656" cy="376"/>
            </a:xfrm>
          </p:grpSpPr>
          <p:sp>
            <p:nvSpPr>
              <p:cNvPr id="77992" name="Oval 38"/>
              <p:cNvSpPr>
                <a:spLocks noChangeArrowheads="1"/>
              </p:cNvSpPr>
              <p:nvPr/>
            </p:nvSpPr>
            <p:spPr bwMode="auto">
              <a:xfrm>
                <a:off x="1640" y="2356"/>
                <a:ext cx="752" cy="376"/>
              </a:xfrm>
              <a:prstGeom prst="ellipse">
                <a:avLst/>
              </a:prstGeom>
              <a:solidFill>
                <a:srgbClr val="CCFFCC"/>
              </a:solidFill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</a:pPr>
                <a:endParaRPr lang="en-US" sz="2000" dirty="0">
                  <a:solidFill>
                    <a:srgbClr val="0000FF"/>
                  </a:solidFill>
                  <a:latin typeface="Arial" pitchFamily="34" charset="0"/>
                </a:endParaRPr>
              </a:p>
            </p:txBody>
          </p:sp>
          <p:sp>
            <p:nvSpPr>
              <p:cNvPr id="77993" name="Oval 39"/>
              <p:cNvSpPr>
                <a:spLocks noChangeArrowheads="1"/>
              </p:cNvSpPr>
              <p:nvPr/>
            </p:nvSpPr>
            <p:spPr bwMode="auto">
              <a:xfrm>
                <a:off x="736" y="2356"/>
                <a:ext cx="752" cy="376"/>
              </a:xfrm>
              <a:prstGeom prst="ellipse">
                <a:avLst/>
              </a:prstGeom>
              <a:solidFill>
                <a:srgbClr val="CCFFCC"/>
              </a:solidFill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</a:pPr>
                <a:endParaRPr lang="en-US" sz="2000" dirty="0">
                  <a:solidFill>
                    <a:srgbClr val="0000FF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77836" name="Line 50"/>
            <p:cNvSpPr>
              <a:spLocks noChangeShapeType="1"/>
            </p:cNvSpPr>
            <p:nvPr/>
          </p:nvSpPr>
          <p:spPr bwMode="auto">
            <a:xfrm>
              <a:off x="6134100" y="3968750"/>
              <a:ext cx="469900" cy="0"/>
            </a:xfrm>
            <a:prstGeom prst="line">
              <a:avLst/>
            </a:prstGeom>
            <a:noFill/>
            <a:ln w="38100">
              <a:solidFill>
                <a:schemeClr val="bg1">
                  <a:lumMod val="95000"/>
                </a:schemeClr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838" name="Line 52"/>
            <p:cNvSpPr>
              <a:spLocks noChangeShapeType="1"/>
            </p:cNvSpPr>
            <p:nvPr/>
          </p:nvSpPr>
          <p:spPr bwMode="auto">
            <a:xfrm flipH="1">
              <a:off x="6362700" y="4121150"/>
              <a:ext cx="482600" cy="0"/>
            </a:xfrm>
            <a:prstGeom prst="line">
              <a:avLst/>
            </a:prstGeom>
            <a:noFill/>
            <a:ln w="38100">
              <a:solidFill>
                <a:schemeClr val="bg1">
                  <a:lumMod val="95000"/>
                </a:schemeClr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77839" name="Line 53"/>
          <p:cNvSpPr>
            <a:spLocks noChangeShapeType="1"/>
          </p:cNvSpPr>
          <p:nvPr/>
        </p:nvSpPr>
        <p:spPr bwMode="auto">
          <a:xfrm flipV="1">
            <a:off x="1778000" y="2504870"/>
            <a:ext cx="1590333" cy="143213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77840" name="Line 54"/>
          <p:cNvSpPr>
            <a:spLocks noChangeShapeType="1"/>
          </p:cNvSpPr>
          <p:nvPr/>
        </p:nvSpPr>
        <p:spPr bwMode="auto">
          <a:xfrm flipH="1" flipV="1">
            <a:off x="5327064" y="2634894"/>
            <a:ext cx="375235" cy="1327505"/>
          </a:xfrm>
          <a:prstGeom prst="line">
            <a:avLst/>
          </a:prstGeom>
          <a:noFill/>
          <a:ln w="38100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5BBB592-7D08-D96F-FDBA-FBFFCB1261D2}"/>
              </a:ext>
            </a:extLst>
          </p:cNvPr>
          <p:cNvGrpSpPr/>
          <p:nvPr/>
        </p:nvGrpSpPr>
        <p:grpSpPr>
          <a:xfrm>
            <a:off x="3219450" y="1962150"/>
            <a:ext cx="2628900" cy="596900"/>
            <a:chOff x="3219450" y="1962150"/>
            <a:chExt cx="2628900" cy="596900"/>
          </a:xfrm>
        </p:grpSpPr>
        <p:grpSp>
          <p:nvGrpSpPr>
            <p:cNvPr id="77828" name="Group 2"/>
            <p:cNvGrpSpPr>
              <a:grpSpLocks/>
            </p:cNvGrpSpPr>
            <p:nvPr/>
          </p:nvGrpSpPr>
          <p:grpSpPr bwMode="auto">
            <a:xfrm>
              <a:off x="3219450" y="1962150"/>
              <a:ext cx="2628900" cy="596900"/>
              <a:chOff x="736" y="2356"/>
              <a:chExt cx="1656" cy="376"/>
            </a:xfrm>
          </p:grpSpPr>
          <p:sp>
            <p:nvSpPr>
              <p:cNvPr id="78024" name="Oval 3"/>
              <p:cNvSpPr>
                <a:spLocks noChangeArrowheads="1"/>
              </p:cNvSpPr>
              <p:nvPr/>
            </p:nvSpPr>
            <p:spPr bwMode="auto">
              <a:xfrm>
                <a:off x="1640" y="2356"/>
                <a:ext cx="752" cy="376"/>
              </a:xfrm>
              <a:prstGeom prst="ellipse">
                <a:avLst/>
              </a:prstGeom>
              <a:solidFill>
                <a:srgbClr val="CCFFCC"/>
              </a:solidFill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</a:pPr>
                <a:endParaRPr lang="en-US" sz="2000" dirty="0">
                  <a:solidFill>
                    <a:srgbClr val="0000FF"/>
                  </a:solidFill>
                  <a:latin typeface="Arial" pitchFamily="34" charset="0"/>
                </a:endParaRPr>
              </a:p>
            </p:txBody>
          </p:sp>
          <p:sp>
            <p:nvSpPr>
              <p:cNvPr id="78025" name="Oval 4"/>
              <p:cNvSpPr>
                <a:spLocks noChangeArrowheads="1"/>
              </p:cNvSpPr>
              <p:nvPr/>
            </p:nvSpPr>
            <p:spPr bwMode="auto">
              <a:xfrm>
                <a:off x="736" y="2356"/>
                <a:ext cx="752" cy="376"/>
              </a:xfrm>
              <a:prstGeom prst="ellipse">
                <a:avLst/>
              </a:prstGeom>
              <a:solidFill>
                <a:srgbClr val="CCFFCC"/>
              </a:solidFill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</a:pPr>
                <a:endParaRPr lang="en-US" sz="2000" dirty="0">
                  <a:solidFill>
                    <a:srgbClr val="0000FF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77841" name="Line 55"/>
            <p:cNvSpPr>
              <a:spLocks noChangeShapeType="1"/>
            </p:cNvSpPr>
            <p:nvPr/>
          </p:nvSpPr>
          <p:spPr bwMode="auto">
            <a:xfrm>
              <a:off x="4152900" y="2178050"/>
              <a:ext cx="501650" cy="0"/>
            </a:xfrm>
            <a:prstGeom prst="line">
              <a:avLst/>
            </a:prstGeom>
            <a:noFill/>
            <a:ln w="38100">
              <a:solidFill>
                <a:schemeClr val="bg1">
                  <a:lumMod val="95000"/>
                </a:schemeClr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842" name="Line 56"/>
            <p:cNvSpPr>
              <a:spLocks noChangeShapeType="1"/>
            </p:cNvSpPr>
            <p:nvPr/>
          </p:nvSpPr>
          <p:spPr bwMode="auto">
            <a:xfrm flipH="1">
              <a:off x="4413250" y="2330450"/>
              <a:ext cx="450850" cy="0"/>
            </a:xfrm>
            <a:prstGeom prst="line">
              <a:avLst/>
            </a:prstGeom>
            <a:noFill/>
            <a:ln w="38100">
              <a:solidFill>
                <a:schemeClr val="bg1">
                  <a:lumMod val="95000"/>
                </a:schemeClr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77843" name="Group 57"/>
          <p:cNvGrpSpPr>
            <a:grpSpLocks/>
          </p:cNvGrpSpPr>
          <p:nvPr/>
        </p:nvGrpSpPr>
        <p:grpSpPr bwMode="auto">
          <a:xfrm>
            <a:off x="1447800" y="3281363"/>
            <a:ext cx="635000" cy="623887"/>
            <a:chOff x="3192" y="2352"/>
            <a:chExt cx="936" cy="920"/>
          </a:xfrm>
        </p:grpSpPr>
        <p:grpSp>
          <p:nvGrpSpPr>
            <p:cNvPr id="77960" name="Group 58"/>
            <p:cNvGrpSpPr>
              <a:grpSpLocks/>
            </p:cNvGrpSpPr>
            <p:nvPr/>
          </p:nvGrpSpPr>
          <p:grpSpPr bwMode="auto">
            <a:xfrm>
              <a:off x="3304" y="2352"/>
              <a:ext cx="824" cy="896"/>
              <a:chOff x="-176" y="2720"/>
              <a:chExt cx="824" cy="896"/>
            </a:xfrm>
          </p:grpSpPr>
          <p:sp>
            <p:nvSpPr>
              <p:cNvPr id="77974" name="AutoShape 59"/>
              <p:cNvSpPr>
                <a:spLocks noChangeArrowheads="1"/>
              </p:cNvSpPr>
              <p:nvPr/>
            </p:nvSpPr>
            <p:spPr bwMode="auto">
              <a:xfrm>
                <a:off x="400" y="3136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7975" name="AutoShape 60"/>
              <p:cNvSpPr>
                <a:spLocks noChangeArrowheads="1"/>
              </p:cNvSpPr>
              <p:nvPr/>
            </p:nvSpPr>
            <p:spPr bwMode="auto">
              <a:xfrm rot="2143461">
                <a:off x="520" y="3104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grpSp>
            <p:nvGrpSpPr>
              <p:cNvPr id="77976" name="Group 61"/>
              <p:cNvGrpSpPr>
                <a:grpSpLocks/>
              </p:cNvGrpSpPr>
              <p:nvPr/>
            </p:nvGrpSpPr>
            <p:grpSpPr bwMode="auto">
              <a:xfrm rot="-2902327">
                <a:off x="416" y="2888"/>
                <a:ext cx="240" cy="224"/>
                <a:chOff x="496" y="3200"/>
                <a:chExt cx="240" cy="224"/>
              </a:xfrm>
            </p:grpSpPr>
            <p:sp>
              <p:nvSpPr>
                <p:cNvPr id="77984" name="AutoShape 62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7985" name="AutoShape 63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7977" name="Group 64"/>
              <p:cNvGrpSpPr>
                <a:grpSpLocks/>
              </p:cNvGrpSpPr>
              <p:nvPr/>
            </p:nvGrpSpPr>
            <p:grpSpPr bwMode="auto">
              <a:xfrm rot="-4011983">
                <a:off x="280" y="2728"/>
                <a:ext cx="240" cy="224"/>
                <a:chOff x="496" y="3200"/>
                <a:chExt cx="240" cy="224"/>
              </a:xfrm>
            </p:grpSpPr>
            <p:sp>
              <p:nvSpPr>
                <p:cNvPr id="77982" name="AutoShape 65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7983" name="AutoShape 66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7978" name="Group 67"/>
              <p:cNvGrpSpPr>
                <a:grpSpLocks/>
              </p:cNvGrpSpPr>
              <p:nvPr/>
            </p:nvGrpSpPr>
            <p:grpSpPr bwMode="auto">
              <a:xfrm rot="2117542">
                <a:off x="280" y="3256"/>
                <a:ext cx="240" cy="224"/>
                <a:chOff x="496" y="3200"/>
                <a:chExt cx="240" cy="224"/>
              </a:xfrm>
            </p:grpSpPr>
            <p:sp>
              <p:nvSpPr>
                <p:cNvPr id="77980" name="AutoShape 68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7981" name="AutoShape 69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77979" name="Freeform 70"/>
              <p:cNvSpPr>
                <a:spLocks/>
              </p:cNvSpPr>
              <p:nvPr/>
            </p:nvSpPr>
            <p:spPr bwMode="auto">
              <a:xfrm>
                <a:off x="-176" y="3472"/>
                <a:ext cx="464" cy="144"/>
              </a:xfrm>
              <a:custGeom>
                <a:avLst/>
                <a:gdLst>
                  <a:gd name="T0" fmla="*/ 464 w 464"/>
                  <a:gd name="T1" fmla="*/ 0 h 216"/>
                  <a:gd name="T2" fmla="*/ 224 w 464"/>
                  <a:gd name="T3" fmla="*/ 1 h 216"/>
                  <a:gd name="T4" fmla="*/ 0 w 464"/>
                  <a:gd name="T5" fmla="*/ 4 h 216"/>
                  <a:gd name="T6" fmla="*/ 144 w 464"/>
                  <a:gd name="T7" fmla="*/ 6 h 216"/>
                  <a:gd name="T8" fmla="*/ 312 w 464"/>
                  <a:gd name="T9" fmla="*/ 3 h 216"/>
                  <a:gd name="T10" fmla="*/ 464 w 464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4"/>
                  <a:gd name="T19" fmla="*/ 0 h 216"/>
                  <a:gd name="T20" fmla="*/ 464 w 464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4" h="216">
                    <a:moveTo>
                      <a:pt x="464" y="0"/>
                    </a:moveTo>
                    <a:lnTo>
                      <a:pt x="224" y="32"/>
                    </a:lnTo>
                    <a:lnTo>
                      <a:pt x="0" y="144"/>
                    </a:lnTo>
                    <a:lnTo>
                      <a:pt x="144" y="216"/>
                    </a:lnTo>
                    <a:lnTo>
                      <a:pt x="312" y="96"/>
                    </a:lnTo>
                    <a:lnTo>
                      <a:pt x="464" y="0"/>
                    </a:lnTo>
                    <a:close/>
                  </a:path>
                </a:pathLst>
              </a:custGeom>
              <a:solidFill>
                <a:srgbClr val="33CC33"/>
              </a:solidFill>
              <a:ln w="38100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77961" name="Group 71"/>
            <p:cNvGrpSpPr>
              <a:grpSpLocks/>
            </p:cNvGrpSpPr>
            <p:nvPr/>
          </p:nvGrpSpPr>
          <p:grpSpPr bwMode="auto">
            <a:xfrm flipH="1">
              <a:off x="3192" y="2376"/>
              <a:ext cx="824" cy="896"/>
              <a:chOff x="-176" y="2720"/>
              <a:chExt cx="824" cy="896"/>
            </a:xfrm>
          </p:grpSpPr>
          <p:sp>
            <p:nvSpPr>
              <p:cNvPr id="77962" name="AutoShape 72"/>
              <p:cNvSpPr>
                <a:spLocks noChangeArrowheads="1"/>
              </p:cNvSpPr>
              <p:nvPr/>
            </p:nvSpPr>
            <p:spPr bwMode="auto">
              <a:xfrm>
                <a:off x="400" y="3136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7963" name="AutoShape 73"/>
              <p:cNvSpPr>
                <a:spLocks noChangeArrowheads="1"/>
              </p:cNvSpPr>
              <p:nvPr/>
            </p:nvSpPr>
            <p:spPr bwMode="auto">
              <a:xfrm rot="2143461">
                <a:off x="520" y="3104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grpSp>
            <p:nvGrpSpPr>
              <p:cNvPr id="77964" name="Group 74"/>
              <p:cNvGrpSpPr>
                <a:grpSpLocks/>
              </p:cNvGrpSpPr>
              <p:nvPr/>
            </p:nvGrpSpPr>
            <p:grpSpPr bwMode="auto">
              <a:xfrm rot="-2902327">
                <a:off x="416" y="2888"/>
                <a:ext cx="240" cy="224"/>
                <a:chOff x="496" y="3200"/>
                <a:chExt cx="240" cy="224"/>
              </a:xfrm>
            </p:grpSpPr>
            <p:sp>
              <p:nvSpPr>
                <p:cNvPr id="77972" name="AutoShape 75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7973" name="AutoShape 76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7965" name="Group 77"/>
              <p:cNvGrpSpPr>
                <a:grpSpLocks/>
              </p:cNvGrpSpPr>
              <p:nvPr/>
            </p:nvGrpSpPr>
            <p:grpSpPr bwMode="auto">
              <a:xfrm rot="-4011983">
                <a:off x="280" y="2728"/>
                <a:ext cx="240" cy="224"/>
                <a:chOff x="496" y="3200"/>
                <a:chExt cx="240" cy="224"/>
              </a:xfrm>
            </p:grpSpPr>
            <p:sp>
              <p:nvSpPr>
                <p:cNvPr id="77970" name="AutoShape 78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7971" name="AutoShape 79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7966" name="Group 80"/>
              <p:cNvGrpSpPr>
                <a:grpSpLocks/>
              </p:cNvGrpSpPr>
              <p:nvPr/>
            </p:nvGrpSpPr>
            <p:grpSpPr bwMode="auto">
              <a:xfrm rot="2117542">
                <a:off x="280" y="3256"/>
                <a:ext cx="240" cy="224"/>
                <a:chOff x="496" y="3200"/>
                <a:chExt cx="240" cy="224"/>
              </a:xfrm>
            </p:grpSpPr>
            <p:sp>
              <p:nvSpPr>
                <p:cNvPr id="77968" name="AutoShape 81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7969" name="AutoShape 82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77967" name="Freeform 83"/>
              <p:cNvSpPr>
                <a:spLocks/>
              </p:cNvSpPr>
              <p:nvPr/>
            </p:nvSpPr>
            <p:spPr bwMode="auto">
              <a:xfrm>
                <a:off x="-176" y="3472"/>
                <a:ext cx="464" cy="144"/>
              </a:xfrm>
              <a:custGeom>
                <a:avLst/>
                <a:gdLst>
                  <a:gd name="T0" fmla="*/ 464 w 464"/>
                  <a:gd name="T1" fmla="*/ 0 h 216"/>
                  <a:gd name="T2" fmla="*/ 224 w 464"/>
                  <a:gd name="T3" fmla="*/ 1 h 216"/>
                  <a:gd name="T4" fmla="*/ 0 w 464"/>
                  <a:gd name="T5" fmla="*/ 4 h 216"/>
                  <a:gd name="T6" fmla="*/ 144 w 464"/>
                  <a:gd name="T7" fmla="*/ 6 h 216"/>
                  <a:gd name="T8" fmla="*/ 312 w 464"/>
                  <a:gd name="T9" fmla="*/ 3 h 216"/>
                  <a:gd name="T10" fmla="*/ 464 w 464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4"/>
                  <a:gd name="T19" fmla="*/ 0 h 216"/>
                  <a:gd name="T20" fmla="*/ 464 w 464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4" h="216">
                    <a:moveTo>
                      <a:pt x="464" y="0"/>
                    </a:moveTo>
                    <a:lnTo>
                      <a:pt x="224" y="32"/>
                    </a:lnTo>
                    <a:lnTo>
                      <a:pt x="0" y="144"/>
                    </a:lnTo>
                    <a:lnTo>
                      <a:pt x="144" y="216"/>
                    </a:lnTo>
                    <a:lnTo>
                      <a:pt x="312" y="96"/>
                    </a:lnTo>
                    <a:lnTo>
                      <a:pt x="464" y="0"/>
                    </a:lnTo>
                    <a:close/>
                  </a:path>
                </a:pathLst>
              </a:custGeom>
              <a:solidFill>
                <a:srgbClr val="33CC33"/>
              </a:solidFill>
              <a:ln w="38100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</p:grpSp>
      <p:grpSp>
        <p:nvGrpSpPr>
          <p:cNvPr id="77844" name="Group 84"/>
          <p:cNvGrpSpPr>
            <a:grpSpLocks/>
          </p:cNvGrpSpPr>
          <p:nvPr/>
        </p:nvGrpSpPr>
        <p:grpSpPr bwMode="auto">
          <a:xfrm>
            <a:off x="5422900" y="3306763"/>
            <a:ext cx="635000" cy="623887"/>
            <a:chOff x="3192" y="2352"/>
            <a:chExt cx="936" cy="920"/>
          </a:xfrm>
        </p:grpSpPr>
        <p:grpSp>
          <p:nvGrpSpPr>
            <p:cNvPr id="77934" name="Group 85"/>
            <p:cNvGrpSpPr>
              <a:grpSpLocks/>
            </p:cNvGrpSpPr>
            <p:nvPr/>
          </p:nvGrpSpPr>
          <p:grpSpPr bwMode="auto">
            <a:xfrm>
              <a:off x="3304" y="2352"/>
              <a:ext cx="824" cy="896"/>
              <a:chOff x="-176" y="2720"/>
              <a:chExt cx="824" cy="896"/>
            </a:xfrm>
          </p:grpSpPr>
          <p:sp>
            <p:nvSpPr>
              <p:cNvPr id="77948" name="AutoShape 86"/>
              <p:cNvSpPr>
                <a:spLocks noChangeArrowheads="1"/>
              </p:cNvSpPr>
              <p:nvPr/>
            </p:nvSpPr>
            <p:spPr bwMode="auto">
              <a:xfrm>
                <a:off x="400" y="3136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7949" name="AutoShape 87"/>
              <p:cNvSpPr>
                <a:spLocks noChangeArrowheads="1"/>
              </p:cNvSpPr>
              <p:nvPr/>
            </p:nvSpPr>
            <p:spPr bwMode="auto">
              <a:xfrm rot="2143461">
                <a:off x="520" y="3104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grpSp>
            <p:nvGrpSpPr>
              <p:cNvPr id="77950" name="Group 88"/>
              <p:cNvGrpSpPr>
                <a:grpSpLocks/>
              </p:cNvGrpSpPr>
              <p:nvPr/>
            </p:nvGrpSpPr>
            <p:grpSpPr bwMode="auto">
              <a:xfrm rot="-2902327">
                <a:off x="416" y="2888"/>
                <a:ext cx="240" cy="224"/>
                <a:chOff x="496" y="3200"/>
                <a:chExt cx="240" cy="224"/>
              </a:xfrm>
            </p:grpSpPr>
            <p:sp>
              <p:nvSpPr>
                <p:cNvPr id="77958" name="AutoShape 89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7959" name="AutoShape 90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7951" name="Group 91"/>
              <p:cNvGrpSpPr>
                <a:grpSpLocks/>
              </p:cNvGrpSpPr>
              <p:nvPr/>
            </p:nvGrpSpPr>
            <p:grpSpPr bwMode="auto">
              <a:xfrm rot="-4011983">
                <a:off x="280" y="2728"/>
                <a:ext cx="240" cy="224"/>
                <a:chOff x="496" y="3200"/>
                <a:chExt cx="240" cy="224"/>
              </a:xfrm>
            </p:grpSpPr>
            <p:sp>
              <p:nvSpPr>
                <p:cNvPr id="77956" name="AutoShape 92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7957" name="AutoShape 93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7952" name="Group 94"/>
              <p:cNvGrpSpPr>
                <a:grpSpLocks/>
              </p:cNvGrpSpPr>
              <p:nvPr/>
            </p:nvGrpSpPr>
            <p:grpSpPr bwMode="auto">
              <a:xfrm rot="2117542">
                <a:off x="280" y="3256"/>
                <a:ext cx="240" cy="224"/>
                <a:chOff x="496" y="3200"/>
                <a:chExt cx="240" cy="224"/>
              </a:xfrm>
            </p:grpSpPr>
            <p:sp>
              <p:nvSpPr>
                <p:cNvPr id="77954" name="AutoShape 95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7955" name="AutoShape 96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77953" name="Freeform 97"/>
              <p:cNvSpPr>
                <a:spLocks/>
              </p:cNvSpPr>
              <p:nvPr/>
            </p:nvSpPr>
            <p:spPr bwMode="auto">
              <a:xfrm>
                <a:off x="-176" y="3472"/>
                <a:ext cx="464" cy="144"/>
              </a:xfrm>
              <a:custGeom>
                <a:avLst/>
                <a:gdLst>
                  <a:gd name="T0" fmla="*/ 464 w 464"/>
                  <a:gd name="T1" fmla="*/ 0 h 216"/>
                  <a:gd name="T2" fmla="*/ 224 w 464"/>
                  <a:gd name="T3" fmla="*/ 1 h 216"/>
                  <a:gd name="T4" fmla="*/ 0 w 464"/>
                  <a:gd name="T5" fmla="*/ 4 h 216"/>
                  <a:gd name="T6" fmla="*/ 144 w 464"/>
                  <a:gd name="T7" fmla="*/ 6 h 216"/>
                  <a:gd name="T8" fmla="*/ 312 w 464"/>
                  <a:gd name="T9" fmla="*/ 3 h 216"/>
                  <a:gd name="T10" fmla="*/ 464 w 464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4"/>
                  <a:gd name="T19" fmla="*/ 0 h 216"/>
                  <a:gd name="T20" fmla="*/ 464 w 464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4" h="216">
                    <a:moveTo>
                      <a:pt x="464" y="0"/>
                    </a:moveTo>
                    <a:lnTo>
                      <a:pt x="224" y="32"/>
                    </a:lnTo>
                    <a:lnTo>
                      <a:pt x="0" y="144"/>
                    </a:lnTo>
                    <a:lnTo>
                      <a:pt x="144" y="216"/>
                    </a:lnTo>
                    <a:lnTo>
                      <a:pt x="312" y="96"/>
                    </a:lnTo>
                    <a:lnTo>
                      <a:pt x="464" y="0"/>
                    </a:lnTo>
                    <a:close/>
                  </a:path>
                </a:pathLst>
              </a:custGeom>
              <a:solidFill>
                <a:srgbClr val="33CC33"/>
              </a:solidFill>
              <a:ln w="38100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77935" name="Group 98"/>
            <p:cNvGrpSpPr>
              <a:grpSpLocks/>
            </p:cNvGrpSpPr>
            <p:nvPr/>
          </p:nvGrpSpPr>
          <p:grpSpPr bwMode="auto">
            <a:xfrm flipH="1">
              <a:off x="3192" y="2376"/>
              <a:ext cx="824" cy="896"/>
              <a:chOff x="-176" y="2720"/>
              <a:chExt cx="824" cy="896"/>
            </a:xfrm>
          </p:grpSpPr>
          <p:sp>
            <p:nvSpPr>
              <p:cNvPr id="77936" name="AutoShape 99"/>
              <p:cNvSpPr>
                <a:spLocks noChangeArrowheads="1"/>
              </p:cNvSpPr>
              <p:nvPr/>
            </p:nvSpPr>
            <p:spPr bwMode="auto">
              <a:xfrm>
                <a:off x="400" y="3136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7937" name="AutoShape 100"/>
              <p:cNvSpPr>
                <a:spLocks noChangeArrowheads="1"/>
              </p:cNvSpPr>
              <p:nvPr/>
            </p:nvSpPr>
            <p:spPr bwMode="auto">
              <a:xfrm rot="2143461">
                <a:off x="520" y="3104"/>
                <a:ext cx="120" cy="192"/>
              </a:xfrm>
              <a:prstGeom prst="diamond">
                <a:avLst/>
              </a:prstGeom>
              <a:solidFill>
                <a:srgbClr val="33CC33"/>
              </a:solidFill>
              <a:ln w="38100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grpSp>
            <p:nvGrpSpPr>
              <p:cNvPr id="77938" name="Group 101"/>
              <p:cNvGrpSpPr>
                <a:grpSpLocks/>
              </p:cNvGrpSpPr>
              <p:nvPr/>
            </p:nvGrpSpPr>
            <p:grpSpPr bwMode="auto">
              <a:xfrm rot="-2902327">
                <a:off x="416" y="2888"/>
                <a:ext cx="240" cy="224"/>
                <a:chOff x="496" y="3200"/>
                <a:chExt cx="240" cy="224"/>
              </a:xfrm>
            </p:grpSpPr>
            <p:sp>
              <p:nvSpPr>
                <p:cNvPr id="77946" name="AutoShape 102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7947" name="AutoShape 103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7939" name="Group 104"/>
              <p:cNvGrpSpPr>
                <a:grpSpLocks/>
              </p:cNvGrpSpPr>
              <p:nvPr/>
            </p:nvGrpSpPr>
            <p:grpSpPr bwMode="auto">
              <a:xfrm rot="-4011983">
                <a:off x="280" y="2728"/>
                <a:ext cx="240" cy="224"/>
                <a:chOff x="496" y="3200"/>
                <a:chExt cx="240" cy="224"/>
              </a:xfrm>
            </p:grpSpPr>
            <p:sp>
              <p:nvSpPr>
                <p:cNvPr id="77944" name="AutoShape 105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7945" name="AutoShape 106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7940" name="Group 107"/>
              <p:cNvGrpSpPr>
                <a:grpSpLocks/>
              </p:cNvGrpSpPr>
              <p:nvPr/>
            </p:nvGrpSpPr>
            <p:grpSpPr bwMode="auto">
              <a:xfrm rot="2117542">
                <a:off x="280" y="3256"/>
                <a:ext cx="240" cy="224"/>
                <a:chOff x="496" y="3200"/>
                <a:chExt cx="240" cy="224"/>
              </a:xfrm>
            </p:grpSpPr>
            <p:sp>
              <p:nvSpPr>
                <p:cNvPr id="77942" name="AutoShape 108"/>
                <p:cNvSpPr>
                  <a:spLocks noChangeArrowheads="1"/>
                </p:cNvSpPr>
                <p:nvPr/>
              </p:nvSpPr>
              <p:spPr bwMode="auto">
                <a:xfrm>
                  <a:off x="496" y="3232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7943" name="AutoShape 109"/>
                <p:cNvSpPr>
                  <a:spLocks noChangeArrowheads="1"/>
                </p:cNvSpPr>
                <p:nvPr/>
              </p:nvSpPr>
              <p:spPr bwMode="auto">
                <a:xfrm rot="2143461">
                  <a:off x="616" y="3200"/>
                  <a:ext cx="120" cy="192"/>
                </a:xfrm>
                <a:prstGeom prst="diamond">
                  <a:avLst/>
                </a:prstGeom>
                <a:solidFill>
                  <a:srgbClr val="33CC33"/>
                </a:solidFill>
                <a:ln w="38100">
                  <a:solidFill>
                    <a:srgbClr val="33CC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77941" name="Freeform 110"/>
              <p:cNvSpPr>
                <a:spLocks/>
              </p:cNvSpPr>
              <p:nvPr/>
            </p:nvSpPr>
            <p:spPr bwMode="auto">
              <a:xfrm>
                <a:off x="-176" y="3472"/>
                <a:ext cx="464" cy="144"/>
              </a:xfrm>
              <a:custGeom>
                <a:avLst/>
                <a:gdLst>
                  <a:gd name="T0" fmla="*/ 464 w 464"/>
                  <a:gd name="T1" fmla="*/ 0 h 216"/>
                  <a:gd name="T2" fmla="*/ 224 w 464"/>
                  <a:gd name="T3" fmla="*/ 1 h 216"/>
                  <a:gd name="T4" fmla="*/ 0 w 464"/>
                  <a:gd name="T5" fmla="*/ 4 h 216"/>
                  <a:gd name="T6" fmla="*/ 144 w 464"/>
                  <a:gd name="T7" fmla="*/ 6 h 216"/>
                  <a:gd name="T8" fmla="*/ 312 w 464"/>
                  <a:gd name="T9" fmla="*/ 3 h 216"/>
                  <a:gd name="T10" fmla="*/ 464 w 464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4"/>
                  <a:gd name="T19" fmla="*/ 0 h 216"/>
                  <a:gd name="T20" fmla="*/ 464 w 464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4" h="216">
                    <a:moveTo>
                      <a:pt x="464" y="0"/>
                    </a:moveTo>
                    <a:lnTo>
                      <a:pt x="224" y="32"/>
                    </a:lnTo>
                    <a:lnTo>
                      <a:pt x="0" y="144"/>
                    </a:lnTo>
                    <a:lnTo>
                      <a:pt x="144" y="216"/>
                    </a:lnTo>
                    <a:lnTo>
                      <a:pt x="312" y="96"/>
                    </a:lnTo>
                    <a:lnTo>
                      <a:pt x="464" y="0"/>
                    </a:lnTo>
                    <a:close/>
                  </a:path>
                </a:pathLst>
              </a:custGeom>
              <a:solidFill>
                <a:srgbClr val="33CC33"/>
              </a:solidFill>
              <a:ln w="38100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</p:grpSp>
      <p:grpSp>
        <p:nvGrpSpPr>
          <p:cNvPr id="78027" name="Group 111"/>
          <p:cNvGrpSpPr>
            <a:grpSpLocks/>
          </p:cNvGrpSpPr>
          <p:nvPr/>
        </p:nvGrpSpPr>
        <p:grpSpPr bwMode="auto">
          <a:xfrm>
            <a:off x="2951163" y="47879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7925" name="Freeform 11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926" name="Freeform 11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927" name="Freeform 11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928" name="Freeform 11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929" name="Freeform 11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930" name="Freeform 11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931" name="Freeform 11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932" name="Freeform 11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933" name="Freeform 12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78028" name="Group 122"/>
          <p:cNvGrpSpPr>
            <a:grpSpLocks/>
          </p:cNvGrpSpPr>
          <p:nvPr/>
        </p:nvGrpSpPr>
        <p:grpSpPr bwMode="auto">
          <a:xfrm flipH="1">
            <a:off x="4135438" y="2572105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7916" name="Freeform 123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917" name="Freeform 124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918" name="Freeform 125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919" name="Freeform 126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99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920" name="Freeform 127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99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921" name="Freeform 128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99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922" name="Freeform 129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923" name="Freeform 130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924" name="Freeform 131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78029" name="Group 133"/>
          <p:cNvGrpSpPr>
            <a:grpSpLocks/>
          </p:cNvGrpSpPr>
          <p:nvPr/>
        </p:nvGrpSpPr>
        <p:grpSpPr bwMode="auto">
          <a:xfrm flipH="1">
            <a:off x="2109788" y="2495905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7907" name="Freeform 134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908" name="Freeform 135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909" name="Freeform 136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910" name="Freeform 137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911" name="Freeform 138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912" name="Freeform 139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913" name="Freeform 140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914" name="Freeform 141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915" name="Freeform 142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77849" name="Group 143"/>
          <p:cNvGrpSpPr>
            <a:grpSpLocks/>
          </p:cNvGrpSpPr>
          <p:nvPr/>
        </p:nvGrpSpPr>
        <p:grpSpPr bwMode="auto">
          <a:xfrm>
            <a:off x="1019175" y="3283305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7903" name="Rectangle 144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904" name="Rectangle 145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905" name="Line 146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906" name="Rectangle 147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1054868" name="AutoShape 148"/>
          <p:cNvSpPr>
            <a:spLocks noChangeArrowheads="1"/>
          </p:cNvSpPr>
          <p:nvPr/>
        </p:nvSpPr>
        <p:spPr bwMode="auto">
          <a:xfrm>
            <a:off x="3517900" y="2108200"/>
            <a:ext cx="495300" cy="317500"/>
          </a:xfrm>
          <a:prstGeom prst="wedgeRoundRectCallout">
            <a:avLst>
              <a:gd name="adj1" fmla="val -112819"/>
              <a:gd name="adj2" fmla="val 70000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grpSp>
        <p:nvGrpSpPr>
          <p:cNvPr id="78031" name="Group 149"/>
          <p:cNvGrpSpPr>
            <a:grpSpLocks/>
          </p:cNvGrpSpPr>
          <p:nvPr/>
        </p:nvGrpSpPr>
        <p:grpSpPr bwMode="auto">
          <a:xfrm>
            <a:off x="7135813" y="47879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7894" name="Freeform 150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895" name="Freeform 151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896" name="Freeform 152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897" name="Freeform 153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898" name="Freeform 154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899" name="Freeform 155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900" name="Freeform 156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901" name="Freeform 157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902" name="Freeform 158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77852" name="Group 159"/>
          <p:cNvGrpSpPr>
            <a:grpSpLocks/>
          </p:cNvGrpSpPr>
          <p:nvPr/>
        </p:nvGrpSpPr>
        <p:grpSpPr bwMode="auto">
          <a:xfrm>
            <a:off x="5172075" y="3296005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7890" name="Rectangle 160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891" name="Rectangle 161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892" name="Line 162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893" name="Rectangle 163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77853" name="Group 164"/>
          <p:cNvGrpSpPr>
            <a:grpSpLocks/>
          </p:cNvGrpSpPr>
          <p:nvPr/>
        </p:nvGrpSpPr>
        <p:grpSpPr bwMode="auto">
          <a:xfrm>
            <a:off x="3178175" y="1429105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7886" name="Rectangle 165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887" name="Rectangle 166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888" name="Line 167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889" name="Rectangle 168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1054889" name="AutoShape 169"/>
          <p:cNvSpPr>
            <a:spLocks noChangeArrowheads="1"/>
          </p:cNvSpPr>
          <p:nvPr/>
        </p:nvSpPr>
        <p:spPr bwMode="auto">
          <a:xfrm>
            <a:off x="6997700" y="3924300"/>
            <a:ext cx="495300" cy="317500"/>
          </a:xfrm>
          <a:prstGeom prst="wedgeRoundRectCallout">
            <a:avLst>
              <a:gd name="adj1" fmla="val 28204"/>
              <a:gd name="adj2" fmla="val 206000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grpSp>
        <p:nvGrpSpPr>
          <p:cNvPr id="77855" name="Group 171"/>
          <p:cNvGrpSpPr>
            <a:grpSpLocks/>
          </p:cNvGrpSpPr>
          <p:nvPr/>
        </p:nvGrpSpPr>
        <p:grpSpPr bwMode="auto">
          <a:xfrm>
            <a:off x="6645275" y="3213100"/>
            <a:ext cx="606425" cy="787400"/>
            <a:chOff x="1728" y="1008"/>
            <a:chExt cx="1776" cy="2304"/>
          </a:xfrm>
        </p:grpSpPr>
        <p:sp>
          <p:nvSpPr>
            <p:cNvPr id="77882" name="Rectangle 172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883" name="Rectangle 173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solidFill>
                  <a:srgbClr val="0000FF"/>
                </a:solidFill>
                <a:latin typeface="Arial" pitchFamily="34" charset="0"/>
              </a:endParaRPr>
            </a:p>
          </p:txBody>
        </p:sp>
        <p:sp>
          <p:nvSpPr>
            <p:cNvPr id="77884" name="Line 174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885" name="Rectangle 175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77856" name="Group 176"/>
          <p:cNvGrpSpPr>
            <a:grpSpLocks/>
          </p:cNvGrpSpPr>
          <p:nvPr/>
        </p:nvGrpSpPr>
        <p:grpSpPr bwMode="auto">
          <a:xfrm>
            <a:off x="4689475" y="1485900"/>
            <a:ext cx="606425" cy="787400"/>
            <a:chOff x="1728" y="1008"/>
            <a:chExt cx="1776" cy="2304"/>
          </a:xfrm>
        </p:grpSpPr>
        <p:sp>
          <p:nvSpPr>
            <p:cNvPr id="77878" name="Rectangle 177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879" name="Rectangle 178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880" name="Line 179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881" name="Rectangle 180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77857" name="Group 181"/>
          <p:cNvGrpSpPr>
            <a:grpSpLocks/>
          </p:cNvGrpSpPr>
          <p:nvPr/>
        </p:nvGrpSpPr>
        <p:grpSpPr bwMode="auto">
          <a:xfrm>
            <a:off x="2606675" y="3263900"/>
            <a:ext cx="606425" cy="787400"/>
            <a:chOff x="1728" y="1008"/>
            <a:chExt cx="1776" cy="2304"/>
          </a:xfrm>
        </p:grpSpPr>
        <p:sp>
          <p:nvSpPr>
            <p:cNvPr id="77874" name="Rectangle 182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875" name="Rectangle 183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876" name="Line 184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877" name="Rectangle 185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78037" name="Group 186"/>
          <p:cNvGrpSpPr>
            <a:grpSpLocks/>
          </p:cNvGrpSpPr>
          <p:nvPr/>
        </p:nvGrpSpPr>
        <p:grpSpPr bwMode="auto">
          <a:xfrm>
            <a:off x="4676775" y="1467205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7870" name="Rectangle 187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871" name="Rectangle 188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872" name="Line 189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873" name="Rectangle 190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78038" name="Group 191"/>
          <p:cNvGrpSpPr>
            <a:grpSpLocks/>
          </p:cNvGrpSpPr>
          <p:nvPr/>
        </p:nvGrpSpPr>
        <p:grpSpPr bwMode="auto">
          <a:xfrm>
            <a:off x="2606675" y="3263900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7866" name="Rectangle 192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867" name="Rectangle 193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868" name="Line 194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869" name="Rectangle 195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78039" name="Group 196"/>
          <p:cNvGrpSpPr>
            <a:grpSpLocks/>
          </p:cNvGrpSpPr>
          <p:nvPr/>
        </p:nvGrpSpPr>
        <p:grpSpPr bwMode="auto">
          <a:xfrm>
            <a:off x="6645275" y="3194405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7862" name="Rectangle 197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863" name="Rectangle 198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864" name="Line 199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7865" name="Rectangle 200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1054921" name="Text Box 201"/>
          <p:cNvSpPr txBox="1">
            <a:spLocks noChangeArrowheads="1"/>
          </p:cNvSpPr>
          <p:nvPr/>
        </p:nvSpPr>
        <p:spPr bwMode="auto">
          <a:xfrm>
            <a:off x="4416425" y="4673600"/>
            <a:ext cx="2784475" cy="1200329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Sense-reversing: next time use blue flags</a:t>
            </a:r>
          </a:p>
        </p:txBody>
      </p:sp>
      <p:sp>
        <p:nvSpPr>
          <p:cNvPr id="2" name="AutoShape 111">
            <a:extLst>
              <a:ext uri="{FF2B5EF4-FFF2-40B4-BE49-F238E27FC236}">
                <a16:creationId xmlns:a16="http://schemas.microsoft.com/office/drawing/2014/main" id="{832CE7CF-36BA-E4B4-DDD1-E17D52360B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6400" y="3898900"/>
            <a:ext cx="495300" cy="317500"/>
          </a:xfrm>
          <a:prstGeom prst="wedgeRoundRectCallout">
            <a:avLst>
              <a:gd name="adj1" fmla="val 2565"/>
              <a:gd name="adj2" fmla="val 210000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0548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8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5E-6 8.14815E-6 C -0.00331 0.05695 -0.00643 0.1139 -0.04167 0.16853 C -0.07692 0.22315 -0.1441 0.27547 -0.21112 0.32778 " pathEditMode="relative" ptsTypes="aaA">
                                      <p:cBhvr>
                                        <p:cTn id="16" dur="2000" fill="hold"/>
                                        <p:tgtEl>
                                          <p:spTgt spid="78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8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3.7037E-6 C 0.08299 0.04907 0.16597 0.09815 0.17778 0.1537 C 0.18959 0.20926 0.13021 0.2713 0.07084 0.33333 " pathEditMode="relative" ptsTypes="aaA">
                                      <p:cBhvr>
                                        <p:cTn id="24" dur="2000" fill="hold"/>
                                        <p:tgtEl>
                                          <p:spTgt spid="78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8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3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10548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780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8" dur="500"/>
                                        <p:tgtEl>
                                          <p:spTgt spid="78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78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5" dur="500"/>
                                        <p:tgtEl>
                                          <p:spTgt spid="78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054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868" grpId="0" animBg="1"/>
      <p:bldP spid="1054889" grpId="0" animBg="1"/>
      <p:bldP spid="1054921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7885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A97CD4E-9A98-4486-9CF9-395C29D443D4}" type="slidenum">
              <a:rPr lang="en-US" smtClean="0"/>
              <a:pPr/>
              <a:t>75</a:t>
            </a:fld>
            <a:endParaRPr lang="en-US" dirty="0"/>
          </a:p>
        </p:txBody>
      </p:sp>
      <p:sp>
        <p:nvSpPr>
          <p:cNvPr id="788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Tournament Barrier</a:t>
            </a:r>
          </a:p>
        </p:txBody>
      </p:sp>
      <p:sp>
        <p:nvSpPr>
          <p:cNvPr id="78853" name="Rectangle 3"/>
          <p:cNvSpPr>
            <a:spLocks noChangeArrowheads="1"/>
          </p:cNvSpPr>
          <p:nvPr/>
        </p:nvSpPr>
        <p:spPr bwMode="auto">
          <a:xfrm>
            <a:off x="838200" y="1752600"/>
            <a:ext cx="7315200" cy="2111347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TBarrier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volatile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boolean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flag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TBarrier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partner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TBarrier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parent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boolean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top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…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}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EF9E7EE3-E078-DB35-313B-6E499A040A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065" y="1717262"/>
            <a:ext cx="7315200" cy="2111347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TBarrier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volatile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boolean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flag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TBarrier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partner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TBarrier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parent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boolean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top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…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79874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7987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C29371AA-41CD-437F-A3F7-A2EB77B87392}" type="slidenum">
              <a:rPr lang="en-US" smtClean="0"/>
              <a:pPr/>
              <a:t>76</a:t>
            </a:fld>
            <a:endParaRPr lang="en-US" dirty="0"/>
          </a:p>
        </p:txBody>
      </p:sp>
      <p:sp>
        <p:nvSpPr>
          <p:cNvPr id="798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Tournament Barrier</a:t>
            </a:r>
          </a:p>
        </p:txBody>
      </p:sp>
      <p:sp>
        <p:nvSpPr>
          <p:cNvPr id="79878" name="AutoShape 8"/>
          <p:cNvSpPr>
            <a:spLocks noChangeArrowheads="1"/>
          </p:cNvSpPr>
          <p:nvPr/>
        </p:nvSpPr>
        <p:spPr bwMode="auto">
          <a:xfrm>
            <a:off x="1028700" y="2044700"/>
            <a:ext cx="2749924" cy="431800"/>
          </a:xfrm>
          <a:prstGeom prst="wedgeRoundRectCallout">
            <a:avLst>
              <a:gd name="adj1" fmla="val 61329"/>
              <a:gd name="adj2" fmla="val 100246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79879" name="Text Box 9"/>
          <p:cNvSpPr txBox="1">
            <a:spLocks noChangeArrowheads="1"/>
          </p:cNvSpPr>
          <p:nvPr/>
        </p:nvSpPr>
        <p:spPr bwMode="auto">
          <a:xfrm>
            <a:off x="3778624" y="2381070"/>
            <a:ext cx="2949575" cy="83099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0" dirty="0">
                <a:latin typeface="Arial" pitchFamily="34" charset="0"/>
                <a:cs typeface="Arial" pitchFamily="34" charset="0"/>
              </a:rPr>
              <a:t>Notifications delivered here</a:t>
            </a:r>
            <a:endParaRPr lang="en-US" b="0" baseline="30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A2518C27-F010-BA2A-7201-C10BBF7579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752600"/>
            <a:ext cx="7315200" cy="2111347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TBarrier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volatile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boolean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flag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TBarrier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partner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TBarrier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parent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boolean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top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…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80898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8089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55EE762-A4D3-4179-9F24-F4473CE14581}" type="slidenum">
              <a:rPr lang="en-US" smtClean="0"/>
              <a:pPr/>
              <a:t>77</a:t>
            </a:fld>
            <a:endParaRPr lang="en-US" dirty="0"/>
          </a:p>
        </p:txBody>
      </p:sp>
      <p:sp>
        <p:nvSpPr>
          <p:cNvPr id="809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Tournament Barrier</a:t>
            </a:r>
          </a:p>
        </p:txBody>
      </p:sp>
      <p:sp>
        <p:nvSpPr>
          <p:cNvPr id="80902" name="AutoShape 4"/>
          <p:cNvSpPr>
            <a:spLocks noChangeArrowheads="1"/>
          </p:cNvSpPr>
          <p:nvPr/>
        </p:nvSpPr>
        <p:spPr bwMode="auto">
          <a:xfrm>
            <a:off x="1152236" y="2319062"/>
            <a:ext cx="2052646" cy="431800"/>
          </a:xfrm>
          <a:prstGeom prst="wedgeRoundRectCallout">
            <a:avLst>
              <a:gd name="adj1" fmla="val 87977"/>
              <a:gd name="adj2" fmla="val 16912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80903" name="Text Box 5"/>
          <p:cNvSpPr txBox="1">
            <a:spLocks noChangeArrowheads="1"/>
          </p:cNvSpPr>
          <p:nvPr/>
        </p:nvSpPr>
        <p:spPr bwMode="auto">
          <a:xfrm>
            <a:off x="3518918" y="2151250"/>
            <a:ext cx="2949575" cy="83099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0" dirty="0">
                <a:latin typeface="Arial" pitchFamily="34" charset="0"/>
                <a:cs typeface="Arial" pitchFamily="34" charset="0"/>
              </a:rPr>
              <a:t>Other thread at same level</a:t>
            </a:r>
            <a:endParaRPr lang="en-US" b="0" baseline="30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284E7F36-0259-3D56-80B1-8375482428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752600"/>
            <a:ext cx="7315200" cy="2111347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TBarrier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volatile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boolean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flag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TBarrier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partner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TBarrier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parent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boolean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top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…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81922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8192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42895F61-F80A-4EF2-A03A-8C3168CCBD72}" type="slidenum">
              <a:rPr lang="en-US" smtClean="0"/>
              <a:pPr/>
              <a:t>78</a:t>
            </a:fld>
            <a:endParaRPr lang="en-US" dirty="0"/>
          </a:p>
        </p:txBody>
      </p:sp>
      <p:sp>
        <p:nvSpPr>
          <p:cNvPr id="819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Tournament Barrier</a:t>
            </a:r>
          </a:p>
        </p:txBody>
      </p:sp>
      <p:sp>
        <p:nvSpPr>
          <p:cNvPr id="81926" name="AutoShape 4"/>
          <p:cNvSpPr>
            <a:spLocks noChangeArrowheads="1"/>
          </p:cNvSpPr>
          <p:nvPr/>
        </p:nvSpPr>
        <p:spPr bwMode="auto">
          <a:xfrm>
            <a:off x="945217" y="2640094"/>
            <a:ext cx="2071407" cy="431800"/>
          </a:xfrm>
          <a:prstGeom prst="wedgeRoundRectCallout">
            <a:avLst>
              <a:gd name="adj1" fmla="val 84153"/>
              <a:gd name="adj2" fmla="val -33088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81927" name="Text Box 5"/>
          <p:cNvSpPr txBox="1">
            <a:spLocks noChangeArrowheads="1"/>
          </p:cNvSpPr>
          <p:nvPr/>
        </p:nvSpPr>
        <p:spPr bwMode="auto">
          <a:xfrm>
            <a:off x="3498476" y="2182627"/>
            <a:ext cx="2949575" cy="83099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0" dirty="0">
                <a:latin typeface="Arial" pitchFamily="34" charset="0"/>
                <a:cs typeface="Arial" pitchFamily="34" charset="0"/>
              </a:rPr>
              <a:t>Parent (winner) or null (loser)</a:t>
            </a:r>
            <a:endParaRPr lang="en-US" b="0" baseline="30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E12A99F9-759A-CF92-E60B-2B7F0154F0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752600"/>
            <a:ext cx="7315200" cy="2111347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TBarrier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volatile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boolean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flag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TBarrier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partner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TBarrier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parent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boolean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top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…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82946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8294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F794F4A-F73A-4F2C-A85E-850D363C0DFD}" type="slidenum">
              <a:rPr lang="en-US" smtClean="0"/>
              <a:pPr/>
              <a:t>79</a:t>
            </a:fld>
            <a:endParaRPr lang="en-US" dirty="0"/>
          </a:p>
        </p:txBody>
      </p:sp>
      <p:sp>
        <p:nvSpPr>
          <p:cNvPr id="829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Tournament Barrier</a:t>
            </a:r>
          </a:p>
        </p:txBody>
      </p:sp>
      <p:sp>
        <p:nvSpPr>
          <p:cNvPr id="82950" name="AutoShape 4"/>
          <p:cNvSpPr>
            <a:spLocks noChangeArrowheads="1"/>
          </p:cNvSpPr>
          <p:nvPr/>
        </p:nvSpPr>
        <p:spPr bwMode="auto">
          <a:xfrm>
            <a:off x="990600" y="2938929"/>
            <a:ext cx="1677147" cy="431800"/>
          </a:xfrm>
          <a:prstGeom prst="wedgeRoundRectCallout">
            <a:avLst>
              <a:gd name="adj1" fmla="val 87594"/>
              <a:gd name="adj2" fmla="val 189059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82951" name="Text Box 5"/>
          <p:cNvSpPr txBox="1">
            <a:spLocks noChangeArrowheads="1"/>
          </p:cNvSpPr>
          <p:nvPr/>
        </p:nvSpPr>
        <p:spPr bwMode="auto">
          <a:xfrm>
            <a:off x="2980765" y="3863947"/>
            <a:ext cx="2949575" cy="457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0" dirty="0">
                <a:latin typeface="Arial" pitchFamily="34" charset="0"/>
                <a:cs typeface="Arial" pitchFamily="34" charset="0"/>
              </a:rPr>
              <a:t>Am I the root?</a:t>
            </a:r>
            <a:endParaRPr lang="en-US" b="0" baseline="30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8397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C753588-B212-4C38-9696-E58E3525D15D}" type="slidenum">
              <a:rPr lang="en-US" smtClean="0"/>
              <a:pPr/>
              <a:t>80</a:t>
            </a:fld>
            <a:endParaRPr lang="en-US" dirty="0"/>
          </a:p>
        </p:txBody>
      </p:sp>
      <p:sp>
        <p:nvSpPr>
          <p:cNvPr id="839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Tournament Barrier</a:t>
            </a:r>
          </a:p>
        </p:txBody>
      </p:sp>
      <p:sp>
        <p:nvSpPr>
          <p:cNvPr id="83973" name="Rectangle 3"/>
          <p:cNvSpPr>
            <a:spLocks noChangeArrowheads="1"/>
          </p:cNvSpPr>
          <p:nvPr/>
        </p:nvSpPr>
        <p:spPr bwMode="auto">
          <a:xfrm>
            <a:off x="838200" y="1752600"/>
            <a:ext cx="7315200" cy="35886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boolean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mySense)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(top)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(parent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null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(flag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mySense) {};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parent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(mySense);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partner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flag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partner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flag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(flag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mySense) {};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}}}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E491A11A-A5F1-A8B5-38E8-6F336AB083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752600"/>
            <a:ext cx="7315200" cy="35886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boolean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mySense)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(top)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(parent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null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(flag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mySense) {};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parent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(mySense);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partner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flag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partner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flag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(flag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mySense) {};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}}}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</a:t>
            </a:r>
          </a:p>
        </p:txBody>
      </p:sp>
      <p:sp>
        <p:nvSpPr>
          <p:cNvPr id="84994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8499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A137F6A6-8931-4C96-87BD-1B9C539626D8}" type="slidenum">
              <a:rPr lang="en-US" smtClean="0"/>
              <a:pPr/>
              <a:t>81</a:t>
            </a:fld>
            <a:endParaRPr lang="en-US" dirty="0"/>
          </a:p>
        </p:txBody>
      </p:sp>
      <p:sp>
        <p:nvSpPr>
          <p:cNvPr id="849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Tournament Barrier</a:t>
            </a:r>
          </a:p>
        </p:txBody>
      </p:sp>
      <p:sp>
        <p:nvSpPr>
          <p:cNvPr id="84998" name="AutoShape 4"/>
          <p:cNvSpPr>
            <a:spLocks noChangeArrowheads="1"/>
          </p:cNvSpPr>
          <p:nvPr/>
        </p:nvSpPr>
        <p:spPr bwMode="auto">
          <a:xfrm>
            <a:off x="1079500" y="2092036"/>
            <a:ext cx="1354418" cy="595746"/>
          </a:xfrm>
          <a:prstGeom prst="wedgeRoundRectCallout">
            <a:avLst>
              <a:gd name="adj1" fmla="val 187337"/>
              <a:gd name="adj2" fmla="val 31406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84999" name="Text Box 5"/>
          <p:cNvSpPr txBox="1">
            <a:spLocks noChangeArrowheads="1"/>
          </p:cNvSpPr>
          <p:nvPr/>
        </p:nvSpPr>
        <p:spPr bwMode="auto">
          <a:xfrm>
            <a:off x="3681225" y="2329012"/>
            <a:ext cx="3370263" cy="46166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0" dirty="0">
                <a:latin typeface="Arial" pitchFamily="34" charset="0"/>
                <a:cs typeface="Arial" pitchFamily="34" charset="0"/>
              </a:rPr>
              <a:t>I am the root!</a:t>
            </a:r>
          </a:p>
        </p:txBody>
      </p:sp>
      <p:sp>
        <p:nvSpPr>
          <p:cNvPr id="85000" name="AutoShape 4"/>
          <p:cNvSpPr>
            <a:spLocks noChangeArrowheads="1"/>
          </p:cNvSpPr>
          <p:nvPr/>
        </p:nvSpPr>
        <p:spPr bwMode="auto">
          <a:xfrm>
            <a:off x="1976704" y="1752600"/>
            <a:ext cx="2781300" cy="457200"/>
          </a:xfrm>
          <a:prstGeom prst="wedgeRoundRectCallout">
            <a:avLst>
              <a:gd name="adj1" fmla="val 87658"/>
              <a:gd name="adj2" fmla="val -16274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85001" name="Text Box 5"/>
          <p:cNvSpPr txBox="1">
            <a:spLocks noChangeArrowheads="1"/>
          </p:cNvSpPr>
          <p:nvPr/>
        </p:nvSpPr>
        <p:spPr bwMode="auto">
          <a:xfrm>
            <a:off x="5473943" y="1701800"/>
            <a:ext cx="3078163" cy="457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0" dirty="0">
                <a:latin typeface="Arial" pitchFamily="34" charset="0"/>
                <a:cs typeface="Arial" pitchFamily="34" charset="0"/>
              </a:rPr>
              <a:t>Current sense 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E5289EFC-80A6-358D-31EE-F5E9F2A133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752600"/>
            <a:ext cx="7315200" cy="35886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boolean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mySense)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(top)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(parent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null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(flag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mySense) {};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parent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(mySense);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partner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flag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partner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flag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(flag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mySense) {};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}}}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</a:t>
            </a:r>
          </a:p>
        </p:txBody>
      </p:sp>
      <p:sp>
        <p:nvSpPr>
          <p:cNvPr id="86018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8601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D8DDE620-BC03-4FD1-8704-4C21ABC9959B}" type="slidenum">
              <a:rPr lang="en-US" smtClean="0"/>
              <a:pPr/>
              <a:t>82</a:t>
            </a:fld>
            <a:endParaRPr lang="en-US" dirty="0"/>
          </a:p>
        </p:txBody>
      </p:sp>
      <p:sp>
        <p:nvSpPr>
          <p:cNvPr id="860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Tournament Barrier</a:t>
            </a:r>
          </a:p>
        </p:txBody>
      </p:sp>
      <p:sp>
        <p:nvSpPr>
          <p:cNvPr id="86022" name="Text Box 6"/>
          <p:cNvSpPr txBox="1">
            <a:spLocks noChangeArrowheads="1"/>
          </p:cNvSpPr>
          <p:nvPr/>
        </p:nvSpPr>
        <p:spPr bwMode="auto">
          <a:xfrm>
            <a:off x="4495800" y="1790664"/>
            <a:ext cx="2705100" cy="46166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0" dirty="0">
                <a:latin typeface="Arial" pitchFamily="34" charset="0"/>
                <a:cs typeface="Arial" pitchFamily="34" charset="0"/>
              </a:rPr>
              <a:t>I already won</a:t>
            </a:r>
            <a:endParaRPr lang="en-US" b="0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6023" name="AutoShape 7"/>
          <p:cNvSpPr>
            <a:spLocks noChangeArrowheads="1"/>
          </p:cNvSpPr>
          <p:nvPr/>
        </p:nvSpPr>
        <p:spPr bwMode="auto">
          <a:xfrm>
            <a:off x="1176617" y="2659725"/>
            <a:ext cx="3314701" cy="368300"/>
          </a:xfrm>
          <a:prstGeom prst="wedgeRoundRectCallout">
            <a:avLst>
              <a:gd name="adj1" fmla="val 62152"/>
              <a:gd name="adj2" fmla="val -171238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84CBDAF3-9976-A875-4E0E-41E2A62D71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752600"/>
            <a:ext cx="7315200" cy="35886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boolean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mySense)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(top)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(parent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null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(flag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mySense) {};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parent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(mySense);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partner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flag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partner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flag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(flag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mySense) {};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}}}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</a:t>
            </a:r>
          </a:p>
        </p:txBody>
      </p:sp>
      <p:sp>
        <p:nvSpPr>
          <p:cNvPr id="87042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8704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0DD317F-CB04-4ED0-919C-D93731FD2476}" type="slidenum">
              <a:rPr lang="en-US" smtClean="0"/>
              <a:pPr/>
              <a:t>83</a:t>
            </a:fld>
            <a:endParaRPr lang="en-US" dirty="0"/>
          </a:p>
        </p:txBody>
      </p:sp>
      <p:sp>
        <p:nvSpPr>
          <p:cNvPr id="870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Tournament Barrier</a:t>
            </a:r>
          </a:p>
        </p:txBody>
      </p:sp>
      <p:sp>
        <p:nvSpPr>
          <p:cNvPr id="87046" name="Text Box 4"/>
          <p:cNvSpPr txBox="1">
            <a:spLocks noChangeArrowheads="1"/>
          </p:cNvSpPr>
          <p:nvPr/>
        </p:nvSpPr>
        <p:spPr bwMode="auto">
          <a:xfrm>
            <a:off x="4666672" y="2202525"/>
            <a:ext cx="3370263" cy="457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0" dirty="0">
                <a:latin typeface="Arial" pitchFamily="34" charset="0"/>
                <a:cs typeface="Arial" pitchFamily="34" charset="0"/>
              </a:rPr>
              <a:t>Wait for partner</a:t>
            </a:r>
            <a:endParaRPr lang="en-US" b="0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7047" name="AutoShape 5"/>
          <p:cNvSpPr>
            <a:spLocks noChangeArrowheads="1"/>
          </p:cNvSpPr>
          <p:nvPr/>
        </p:nvSpPr>
        <p:spPr bwMode="auto">
          <a:xfrm>
            <a:off x="1124527" y="2901618"/>
            <a:ext cx="3378200" cy="368300"/>
          </a:xfrm>
          <a:prstGeom prst="wedgeRoundRectCallout">
            <a:avLst>
              <a:gd name="adj1" fmla="val 70817"/>
              <a:gd name="adj2" fmla="val -171865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4B102395-AD36-9020-6BB3-955ED2F21D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752600"/>
            <a:ext cx="7315200" cy="35886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boolean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mySense)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(top)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(parent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null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(flag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mySense) {};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parent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(mySense);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partner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flag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partner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flag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(flag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mySense) {};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}}}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</a:t>
            </a:r>
          </a:p>
        </p:txBody>
      </p:sp>
      <p:sp>
        <p:nvSpPr>
          <p:cNvPr id="88066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8806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8D18249-02AB-4C8B-8FC4-7C9426D8EB44}" type="slidenum">
              <a:rPr lang="en-US" smtClean="0"/>
              <a:pPr/>
              <a:t>84</a:t>
            </a:fld>
            <a:endParaRPr lang="en-US" dirty="0"/>
          </a:p>
        </p:txBody>
      </p:sp>
      <p:sp>
        <p:nvSpPr>
          <p:cNvPr id="880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Tournament Barrier</a:t>
            </a:r>
          </a:p>
        </p:txBody>
      </p:sp>
      <p:sp>
        <p:nvSpPr>
          <p:cNvPr id="88070" name="Text Box 4"/>
          <p:cNvSpPr txBox="1">
            <a:spLocks noChangeArrowheads="1"/>
          </p:cNvSpPr>
          <p:nvPr/>
        </p:nvSpPr>
        <p:spPr bwMode="auto">
          <a:xfrm>
            <a:off x="4668982" y="2041525"/>
            <a:ext cx="3370263" cy="457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0" dirty="0">
                <a:latin typeface="Arial" pitchFamily="34" charset="0"/>
                <a:cs typeface="Arial" pitchFamily="34" charset="0"/>
              </a:rPr>
              <a:t>Synchronize upstairs</a:t>
            </a:r>
            <a:endParaRPr lang="en-US" b="0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8071" name="AutoShape 5"/>
          <p:cNvSpPr>
            <a:spLocks noChangeArrowheads="1"/>
          </p:cNvSpPr>
          <p:nvPr/>
        </p:nvSpPr>
        <p:spPr bwMode="auto">
          <a:xfrm>
            <a:off x="1130300" y="3244850"/>
            <a:ext cx="2686627" cy="368300"/>
          </a:xfrm>
          <a:prstGeom prst="wedgeRoundRectCallout">
            <a:avLst>
              <a:gd name="adj1" fmla="val 85931"/>
              <a:gd name="adj2" fmla="val -285343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87099068-D51E-6ABB-D231-AEAC70BECD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752600"/>
            <a:ext cx="7315200" cy="35886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boolean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mySense)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(top)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(parent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null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(flag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mySense) {};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parent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(mySense);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partner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flag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partner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flag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(flag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mySense) {};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}}}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</a:t>
            </a:r>
          </a:p>
        </p:txBody>
      </p:sp>
      <p:sp>
        <p:nvSpPr>
          <p:cNvPr id="89090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8909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0DD92EE-2D11-47AD-B0DD-DD69106565C9}" type="slidenum">
              <a:rPr lang="en-US" smtClean="0"/>
              <a:pPr/>
              <a:t>85</a:t>
            </a:fld>
            <a:endParaRPr lang="en-US" dirty="0"/>
          </a:p>
        </p:txBody>
      </p:sp>
      <p:sp>
        <p:nvSpPr>
          <p:cNvPr id="890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Tournament Barrier</a:t>
            </a:r>
          </a:p>
        </p:txBody>
      </p:sp>
      <p:sp>
        <p:nvSpPr>
          <p:cNvPr id="89094" name="Text Box 4"/>
          <p:cNvSpPr txBox="1">
            <a:spLocks noChangeArrowheads="1"/>
          </p:cNvSpPr>
          <p:nvPr/>
        </p:nvSpPr>
        <p:spPr bwMode="auto">
          <a:xfrm>
            <a:off x="3782290" y="2438400"/>
            <a:ext cx="3370263" cy="457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0" dirty="0">
                <a:latin typeface="Arial" pitchFamily="34" charset="0"/>
                <a:cs typeface="Arial" pitchFamily="34" charset="0"/>
              </a:rPr>
              <a:t>Inform partner</a:t>
            </a:r>
            <a:endParaRPr lang="en-US" b="0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9095" name="AutoShape 5"/>
          <p:cNvSpPr>
            <a:spLocks noChangeArrowheads="1"/>
          </p:cNvSpPr>
          <p:nvPr/>
        </p:nvSpPr>
        <p:spPr bwMode="auto">
          <a:xfrm>
            <a:off x="1138381" y="4106718"/>
            <a:ext cx="2900219" cy="368300"/>
          </a:xfrm>
          <a:prstGeom prst="wedgeRoundRectCallout">
            <a:avLst>
              <a:gd name="adj1" fmla="val 73074"/>
              <a:gd name="adj2" fmla="val -364657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87099068-D51E-6ABB-D231-AEAC70BECD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752600"/>
            <a:ext cx="7315200" cy="35886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boolean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mySense)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(top)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(parent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null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(flag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mySense) {};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parent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(mySense);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partner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flag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partner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flag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(flag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mySense) {};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}}}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</a:t>
            </a:r>
          </a:p>
        </p:txBody>
      </p:sp>
      <p:sp>
        <p:nvSpPr>
          <p:cNvPr id="89090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8909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0DD92EE-2D11-47AD-B0DD-DD69106565C9}" type="slidenum">
              <a:rPr lang="en-US" smtClean="0"/>
              <a:pPr/>
              <a:t>86</a:t>
            </a:fld>
            <a:endParaRPr lang="en-US" dirty="0"/>
          </a:p>
        </p:txBody>
      </p:sp>
      <p:sp>
        <p:nvSpPr>
          <p:cNvPr id="890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Tournament Barrier</a:t>
            </a:r>
          </a:p>
        </p:txBody>
      </p:sp>
      <p:sp>
        <p:nvSpPr>
          <p:cNvPr id="89094" name="Text Box 4"/>
          <p:cNvSpPr txBox="1">
            <a:spLocks noChangeArrowheads="1"/>
          </p:cNvSpPr>
          <p:nvPr/>
        </p:nvSpPr>
        <p:spPr bwMode="auto">
          <a:xfrm>
            <a:off x="3782290" y="2438400"/>
            <a:ext cx="3370263" cy="457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0" dirty="0">
                <a:latin typeface="Arial" pitchFamily="34" charset="0"/>
                <a:cs typeface="Arial" pitchFamily="34" charset="0"/>
              </a:rPr>
              <a:t>Inform partner</a:t>
            </a:r>
            <a:endParaRPr lang="en-US" b="0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9095" name="AutoShape 5"/>
          <p:cNvSpPr>
            <a:spLocks noChangeArrowheads="1"/>
          </p:cNvSpPr>
          <p:nvPr/>
        </p:nvSpPr>
        <p:spPr bwMode="auto">
          <a:xfrm>
            <a:off x="1138381" y="4106718"/>
            <a:ext cx="2900219" cy="368300"/>
          </a:xfrm>
          <a:prstGeom prst="wedgeRoundRectCallout">
            <a:avLst>
              <a:gd name="adj1" fmla="val 73074"/>
              <a:gd name="adj2" fmla="val -364657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3" name="Text Box 8">
            <a:extLst>
              <a:ext uri="{FF2B5EF4-FFF2-40B4-BE49-F238E27FC236}">
                <a16:creationId xmlns:a16="http://schemas.microsoft.com/office/drawing/2014/main" id="{13B833B7-645D-4F79-781D-137F32DEE7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2290" y="4648201"/>
            <a:ext cx="4052887" cy="457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Order is important (why?)</a:t>
            </a:r>
          </a:p>
        </p:txBody>
      </p:sp>
    </p:spTree>
    <p:extLst>
      <p:ext uri="{BB962C8B-B14F-4D97-AF65-F5344CB8AC3E}">
        <p14:creationId xmlns:p14="http://schemas.microsoft.com/office/powerpoint/2010/main" val="276189480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51EF49E3-866D-A800-FB1A-71838A3BA6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752600"/>
            <a:ext cx="7315200" cy="35886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boolean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mySense)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(top)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(parent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null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(flag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mySense) {};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parent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(mySense);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partner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flag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partner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flag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(flag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mySense) {};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}}}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</a:t>
            </a:r>
          </a:p>
        </p:txBody>
      </p:sp>
      <p:sp>
        <p:nvSpPr>
          <p:cNvPr id="91138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9113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B144EF1F-0AAC-4FAB-90C2-E1BE821E55F3}" type="slidenum">
              <a:rPr lang="en-US" smtClean="0"/>
              <a:pPr/>
              <a:t>87</a:t>
            </a:fld>
            <a:endParaRPr lang="en-US" dirty="0"/>
          </a:p>
        </p:txBody>
      </p:sp>
      <p:sp>
        <p:nvSpPr>
          <p:cNvPr id="911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Tournament Barrier</a:t>
            </a:r>
          </a:p>
        </p:txBody>
      </p:sp>
      <p:sp>
        <p:nvSpPr>
          <p:cNvPr id="91142" name="Text Box 4"/>
          <p:cNvSpPr txBox="1">
            <a:spLocks noChangeArrowheads="1"/>
          </p:cNvSpPr>
          <p:nvPr/>
        </p:nvSpPr>
        <p:spPr bwMode="auto">
          <a:xfrm>
            <a:off x="4807528" y="1977562"/>
            <a:ext cx="1295400" cy="457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0" dirty="0">
                <a:latin typeface="Arial" pitchFamily="34" charset="0"/>
                <a:cs typeface="Arial" pitchFamily="34" charset="0"/>
              </a:rPr>
              <a:t>I lost!</a:t>
            </a:r>
            <a:endParaRPr lang="en-US" b="0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1143" name="AutoShape 5"/>
          <p:cNvSpPr>
            <a:spLocks noChangeArrowheads="1"/>
          </p:cNvSpPr>
          <p:nvPr/>
        </p:nvSpPr>
        <p:spPr bwMode="auto">
          <a:xfrm>
            <a:off x="990600" y="3831936"/>
            <a:ext cx="1435100" cy="431800"/>
          </a:xfrm>
          <a:prstGeom prst="wedgeRoundRectCallout">
            <a:avLst>
              <a:gd name="adj1" fmla="val 222898"/>
              <a:gd name="adj2" fmla="val -418384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063F4098-D0E5-A25F-1232-1D20EB81AC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752600"/>
            <a:ext cx="7315200" cy="35886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boolean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mySense)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(top)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(parent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null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(flag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mySense) {};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parent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(mySense);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partner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flag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partner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flag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(flag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mySense) {};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}}}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</a:t>
            </a:r>
          </a:p>
        </p:txBody>
      </p:sp>
      <p:sp>
        <p:nvSpPr>
          <p:cNvPr id="92162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9216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CF452C6-C01A-477D-AF4B-3E04384D2D58}" type="slidenum">
              <a:rPr lang="en-US" smtClean="0"/>
              <a:pPr/>
              <a:t>88</a:t>
            </a:fld>
            <a:endParaRPr lang="en-US" dirty="0"/>
          </a:p>
        </p:txBody>
      </p:sp>
      <p:sp>
        <p:nvSpPr>
          <p:cNvPr id="921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Tournament Barrier</a:t>
            </a:r>
          </a:p>
        </p:txBody>
      </p:sp>
      <p:sp>
        <p:nvSpPr>
          <p:cNvPr id="92166" name="Text Box 4"/>
          <p:cNvSpPr txBox="1">
            <a:spLocks noChangeArrowheads="1"/>
          </p:cNvSpPr>
          <p:nvPr/>
        </p:nvSpPr>
        <p:spPr bwMode="auto">
          <a:xfrm>
            <a:off x="4724400" y="2230438"/>
            <a:ext cx="3370263" cy="457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0" dirty="0">
                <a:latin typeface="Arial" pitchFamily="34" charset="0"/>
                <a:cs typeface="Arial" pitchFamily="34" charset="0"/>
              </a:rPr>
              <a:t>Tell partner I’m here</a:t>
            </a:r>
            <a:endParaRPr lang="en-US" b="0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2167" name="AutoShape 5"/>
          <p:cNvSpPr>
            <a:spLocks noChangeArrowheads="1"/>
          </p:cNvSpPr>
          <p:nvPr/>
        </p:nvSpPr>
        <p:spPr bwMode="auto">
          <a:xfrm>
            <a:off x="1155700" y="4101090"/>
            <a:ext cx="2751282" cy="431800"/>
          </a:xfrm>
          <a:prstGeom prst="wedgeRoundRectCallout">
            <a:avLst>
              <a:gd name="adj1" fmla="val 84760"/>
              <a:gd name="adj2" fmla="val -418381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D31F8B80-3ACC-25AA-7713-98E9C38CE4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752600"/>
            <a:ext cx="7315200" cy="35886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6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boolean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mySense)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(top)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(parent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null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(flag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mySense) {};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parent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(mySense);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partner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flag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} 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partner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6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flag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sz="16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(flag </a:t>
            </a:r>
            <a:r>
              <a:rPr lang="en-US" sz="16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mySense) {};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}}}</a:t>
            </a:r>
          </a:p>
          <a:p>
            <a:pPr algn="l"/>
            <a:r>
              <a:rPr lang="en-US" sz="16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</a:t>
            </a:r>
          </a:p>
        </p:txBody>
      </p:sp>
      <p:sp>
        <p:nvSpPr>
          <p:cNvPr id="93186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9318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284D430-F224-4777-9A0E-436E16A6597F}" type="slidenum">
              <a:rPr lang="en-US" smtClean="0"/>
              <a:pPr/>
              <a:t>89</a:t>
            </a:fld>
            <a:endParaRPr lang="en-US" dirty="0"/>
          </a:p>
        </p:txBody>
      </p:sp>
      <p:sp>
        <p:nvSpPr>
          <p:cNvPr id="931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Tournament Barrier</a:t>
            </a:r>
          </a:p>
        </p:txBody>
      </p:sp>
      <p:sp>
        <p:nvSpPr>
          <p:cNvPr id="93190" name="Text Box 4"/>
          <p:cNvSpPr txBox="1">
            <a:spLocks noChangeArrowheads="1"/>
          </p:cNvSpPr>
          <p:nvPr/>
        </p:nvSpPr>
        <p:spPr bwMode="auto">
          <a:xfrm>
            <a:off x="4724400" y="2230438"/>
            <a:ext cx="3370263" cy="83099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0" dirty="0">
                <a:latin typeface="Arial" pitchFamily="34" charset="0"/>
                <a:cs typeface="Arial" pitchFamily="34" charset="0"/>
              </a:rPr>
              <a:t>Wait for notification from partner</a:t>
            </a:r>
            <a:endParaRPr lang="en-US" b="0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3191" name="AutoShape 5"/>
          <p:cNvSpPr>
            <a:spLocks noChangeArrowheads="1"/>
          </p:cNvSpPr>
          <p:nvPr/>
        </p:nvSpPr>
        <p:spPr bwMode="auto">
          <a:xfrm>
            <a:off x="1132609" y="4429991"/>
            <a:ext cx="3273136" cy="431800"/>
          </a:xfrm>
          <a:prstGeom prst="wedgeRoundRectCallout">
            <a:avLst>
              <a:gd name="adj1" fmla="val 76295"/>
              <a:gd name="adj2" fmla="val -423461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9421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4065F162-A4C1-4921-B664-0CE0EEEF3336}" type="slidenum">
              <a:rPr lang="en-US" smtClean="0"/>
              <a:pPr/>
              <a:t>90</a:t>
            </a:fld>
            <a:endParaRPr lang="en-US" dirty="0"/>
          </a:p>
        </p:txBody>
      </p:sp>
      <p:sp>
        <p:nvSpPr>
          <p:cNvPr id="942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Remarks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8D5D00-4C5F-201B-A59D-9BCB73EB4B53}"/>
              </a:ext>
            </a:extLst>
          </p:cNvPr>
          <p:cNvSpPr txBox="1"/>
          <p:nvPr/>
        </p:nvSpPr>
        <p:spPr bwMode="auto">
          <a:xfrm>
            <a:off x="1074717" y="2679058"/>
            <a:ext cx="6197530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need for read-modify-write calls</a:t>
            </a:r>
            <a:endParaRPr lang="en-US" sz="2800" i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D89822-9139-1253-972C-751CBA93F43A}"/>
              </a:ext>
            </a:extLst>
          </p:cNvPr>
          <p:cNvSpPr txBox="1"/>
          <p:nvPr/>
        </p:nvSpPr>
        <p:spPr bwMode="auto">
          <a:xfrm>
            <a:off x="1871354" y="3964592"/>
            <a:ext cx="4459875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FFC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 for bus-based arch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0729F1-8D0D-D96E-74D7-CB16768192A0}"/>
              </a:ext>
            </a:extLst>
          </p:cNvPr>
          <p:cNvSpPr txBox="1"/>
          <p:nvPr/>
        </p:nvSpPr>
        <p:spPr bwMode="auto">
          <a:xfrm>
            <a:off x="1074717" y="3321825"/>
            <a:ext cx="6336991" cy="523220"/>
          </a:xfrm>
          <a:prstGeom prst="rect">
            <a:avLst/>
          </a:prstGeom>
          <a:solidFill>
            <a:schemeClr val="tx1"/>
          </a:solidFill>
          <a:ln w="76200">
            <a:solidFill>
              <a:schemeClr val="accent2">
                <a:lumMod val="40000"/>
                <a:lumOff val="6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Each thread spins on fixed location </a:t>
            </a:r>
            <a:endParaRPr lang="en-US" sz="2800" dirty="0">
              <a:solidFill>
                <a:schemeClr val="bg1"/>
              </a:solidFill>
              <a:latin typeface="Consolas" panose="020B0609020204030204" pitchFamily="49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E2E060-DA2B-1127-A458-21BAE992DD76}"/>
              </a:ext>
            </a:extLst>
          </p:cNvPr>
          <p:cNvSpPr txBox="1"/>
          <p:nvPr/>
        </p:nvSpPr>
        <p:spPr bwMode="auto">
          <a:xfrm>
            <a:off x="1871354" y="4607358"/>
            <a:ext cx="3725187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FF66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 for NUMA arch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9523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A0FD5FD-0A70-44F9-AE40-98EAF76F5E3C}" type="slidenum">
              <a:rPr lang="en-US" smtClean="0"/>
              <a:pPr/>
              <a:t>91</a:t>
            </a:fld>
            <a:endParaRPr lang="en-US" dirty="0"/>
          </a:p>
        </p:txBody>
      </p:sp>
      <p:sp>
        <p:nvSpPr>
          <p:cNvPr id="952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Dissemination Barrier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C18FA4-BABA-B9CB-A498-3FA7327096AB}"/>
              </a:ext>
            </a:extLst>
          </p:cNvPr>
          <p:cNvSpPr txBox="1"/>
          <p:nvPr/>
        </p:nvSpPr>
        <p:spPr bwMode="auto">
          <a:xfrm>
            <a:off x="1125095" y="2339621"/>
            <a:ext cx="1880643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round </a:t>
            </a:r>
            <a:r>
              <a:rPr lang="en-US" sz="2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D09AE8-4C35-B804-BD4E-DF805E46A5AA}"/>
              </a:ext>
            </a:extLst>
          </p:cNvPr>
          <p:cNvSpPr txBox="1"/>
          <p:nvPr/>
        </p:nvSpPr>
        <p:spPr bwMode="auto">
          <a:xfrm>
            <a:off x="1125095" y="3996056"/>
            <a:ext cx="3998210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FFC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Requires 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 n </a:t>
            </a:r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rounds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4A5D98-E633-8051-B86F-E1D4512AB316}"/>
              </a:ext>
            </a:extLst>
          </p:cNvPr>
          <p:cNvSpPr txBox="1"/>
          <p:nvPr/>
        </p:nvSpPr>
        <p:spPr bwMode="auto">
          <a:xfrm>
            <a:off x="1644640" y="3167839"/>
            <a:ext cx="6598345" cy="523220"/>
          </a:xfrm>
          <a:prstGeom prst="rect">
            <a:avLst/>
          </a:prstGeom>
          <a:solidFill>
            <a:schemeClr val="tx1"/>
          </a:solidFill>
          <a:ln w="76200">
            <a:solidFill>
              <a:schemeClr val="accent2">
                <a:lumMod val="40000"/>
                <a:lumOff val="6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Thread 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notifies thread 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A+2</a:t>
            </a:r>
            <a:r>
              <a:rPr lang="en-US" sz="28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(mod n)</a:t>
            </a:r>
            <a:r>
              <a:rPr lang="en-US" sz="28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800" dirty="0">
              <a:solidFill>
                <a:schemeClr val="bg1"/>
              </a:solidFill>
              <a:latin typeface="Consolas" panose="020B0609020204030204" pitchFamily="49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9625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616869B-EB3C-4A8B-A1B1-D7EC6EFD96B3}" type="slidenum">
              <a:rPr lang="en-US" smtClean="0"/>
              <a:pPr/>
              <a:t>92</a:t>
            </a:fld>
            <a:endParaRPr lang="en-US" dirty="0"/>
          </a:p>
        </p:txBody>
      </p:sp>
      <p:grpSp>
        <p:nvGrpSpPr>
          <p:cNvPr id="96260" name="Group 2"/>
          <p:cNvGrpSpPr>
            <a:grpSpLocks/>
          </p:cNvGrpSpPr>
          <p:nvPr/>
        </p:nvGrpSpPr>
        <p:grpSpPr bwMode="auto">
          <a:xfrm>
            <a:off x="1046163" y="1892300"/>
            <a:ext cx="922337" cy="825500"/>
            <a:chOff x="3168" y="1824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96339" name="Freeform 3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96340" name="Freeform 4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96341" name="Freeform 5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96342" name="Freeform 6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96343" name="Freeform 7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96344" name="Freeform 8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96345" name="Freeform 9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96346" name="Freeform 10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96347" name="Freeform 11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96261" name="Rectangle 12"/>
          <p:cNvSpPr>
            <a:spLocks noGrp="1" noChangeArrowheads="1"/>
          </p:cNvSpPr>
          <p:nvPr>
            <p:ph type="title"/>
          </p:nvPr>
        </p:nvSpPr>
        <p:spPr>
          <a:xfrm>
            <a:off x="685800" y="647700"/>
            <a:ext cx="7772400" cy="1143000"/>
          </a:xfrm>
        </p:spPr>
        <p:txBody>
          <a:bodyPr/>
          <a:lstStyle/>
          <a:p>
            <a:r>
              <a:rPr lang="en-US" dirty="0"/>
              <a:t>Dissemination Barrier</a:t>
            </a:r>
          </a:p>
        </p:txBody>
      </p:sp>
      <p:sp>
        <p:nvSpPr>
          <p:cNvPr id="96262" name="Line 13"/>
          <p:cNvSpPr>
            <a:spLocks noChangeShapeType="1"/>
          </p:cNvSpPr>
          <p:nvPr/>
        </p:nvSpPr>
        <p:spPr bwMode="auto">
          <a:xfrm>
            <a:off x="1778000" y="2362200"/>
            <a:ext cx="6400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96263" name="Line 14"/>
          <p:cNvSpPr>
            <a:spLocks noChangeShapeType="1"/>
          </p:cNvSpPr>
          <p:nvPr/>
        </p:nvSpPr>
        <p:spPr bwMode="auto">
          <a:xfrm>
            <a:off x="1778000" y="2959100"/>
            <a:ext cx="6400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96264" name="Line 15"/>
          <p:cNvSpPr>
            <a:spLocks noChangeShapeType="1"/>
          </p:cNvSpPr>
          <p:nvPr/>
        </p:nvSpPr>
        <p:spPr bwMode="auto">
          <a:xfrm>
            <a:off x="1778000" y="3556000"/>
            <a:ext cx="6400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96265" name="Line 16"/>
          <p:cNvSpPr>
            <a:spLocks noChangeShapeType="1"/>
          </p:cNvSpPr>
          <p:nvPr/>
        </p:nvSpPr>
        <p:spPr bwMode="auto">
          <a:xfrm>
            <a:off x="1778000" y="4152900"/>
            <a:ext cx="6400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96266" name="Line 17"/>
          <p:cNvSpPr>
            <a:spLocks noChangeShapeType="1"/>
          </p:cNvSpPr>
          <p:nvPr/>
        </p:nvSpPr>
        <p:spPr bwMode="auto">
          <a:xfrm>
            <a:off x="1778000" y="4749800"/>
            <a:ext cx="6400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96267" name="Line 18"/>
          <p:cNvSpPr>
            <a:spLocks noChangeShapeType="1"/>
          </p:cNvSpPr>
          <p:nvPr/>
        </p:nvSpPr>
        <p:spPr bwMode="auto">
          <a:xfrm>
            <a:off x="1778000" y="5346700"/>
            <a:ext cx="6400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dirty="0">
              <a:latin typeface="Arial" pitchFamily="34" charset="0"/>
            </a:endParaRPr>
          </a:p>
        </p:txBody>
      </p:sp>
      <p:grpSp>
        <p:nvGrpSpPr>
          <p:cNvPr id="96268" name="Group 19"/>
          <p:cNvGrpSpPr>
            <a:grpSpLocks/>
          </p:cNvGrpSpPr>
          <p:nvPr/>
        </p:nvGrpSpPr>
        <p:grpSpPr bwMode="auto">
          <a:xfrm>
            <a:off x="1046163" y="2462213"/>
            <a:ext cx="922337" cy="825500"/>
            <a:chOff x="3168" y="1824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96330" name="Freeform 20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96331" name="Freeform 21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96332" name="Freeform 22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96333" name="Freeform 23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99CC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96334" name="Freeform 24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99CC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96335" name="Freeform 25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99CC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96336" name="Freeform 26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96337" name="Freeform 27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96338" name="Freeform 28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96269" name="Group 29"/>
          <p:cNvGrpSpPr>
            <a:grpSpLocks/>
          </p:cNvGrpSpPr>
          <p:nvPr/>
        </p:nvGrpSpPr>
        <p:grpSpPr bwMode="auto">
          <a:xfrm>
            <a:off x="1046163" y="3030538"/>
            <a:ext cx="922337" cy="825500"/>
            <a:chOff x="3168" y="1824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96321" name="Freeform 30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96322" name="Freeform 31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96323" name="Freeform 32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96324" name="Freeform 33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99CC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96325" name="Freeform 34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99CC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96326" name="Freeform 35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99CC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96327" name="Freeform 36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96328" name="Freeform 37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96329" name="Freeform 38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96270" name="Group 39"/>
          <p:cNvGrpSpPr>
            <a:grpSpLocks/>
          </p:cNvGrpSpPr>
          <p:nvPr/>
        </p:nvGrpSpPr>
        <p:grpSpPr bwMode="auto">
          <a:xfrm>
            <a:off x="1046163" y="3600450"/>
            <a:ext cx="922337" cy="825500"/>
            <a:chOff x="3168" y="1824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96312" name="Freeform 40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96313" name="Freeform 41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96314" name="Freeform 42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96315" name="Freeform 43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99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96316" name="Freeform 44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99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96317" name="Freeform 45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99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96318" name="Freeform 46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96319" name="Freeform 47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96320" name="Freeform 48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96271" name="Group 49"/>
          <p:cNvGrpSpPr>
            <a:grpSpLocks/>
          </p:cNvGrpSpPr>
          <p:nvPr/>
        </p:nvGrpSpPr>
        <p:grpSpPr bwMode="auto">
          <a:xfrm>
            <a:off x="1046163" y="4168775"/>
            <a:ext cx="922337" cy="825500"/>
            <a:chOff x="3168" y="1824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96303" name="Freeform 50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96304" name="Freeform 51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96305" name="Freeform 52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96306" name="Freeform 53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FFCC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96307" name="Freeform 54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FFCC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96308" name="Freeform 55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CC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96309" name="Freeform 56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96310" name="Freeform 57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96311" name="Freeform 58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96272" name="Group 59"/>
          <p:cNvGrpSpPr>
            <a:grpSpLocks/>
          </p:cNvGrpSpPr>
          <p:nvPr/>
        </p:nvGrpSpPr>
        <p:grpSpPr bwMode="auto">
          <a:xfrm>
            <a:off x="1046163" y="4737100"/>
            <a:ext cx="922337" cy="825500"/>
            <a:chOff x="3168" y="1824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96294" name="Freeform 60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96295" name="Freeform 61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96296" name="Freeform 62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96297" name="Freeform 63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99FFCC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96298" name="Freeform 64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99FFCC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96299" name="Freeform 65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99FFCC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96300" name="Freeform 66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96301" name="Freeform 67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96302" name="Freeform 68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1072197" name="Line 69"/>
          <p:cNvSpPr>
            <a:spLocks noChangeShapeType="1"/>
          </p:cNvSpPr>
          <p:nvPr/>
        </p:nvSpPr>
        <p:spPr bwMode="auto">
          <a:xfrm>
            <a:off x="2781300" y="2374900"/>
            <a:ext cx="901700" cy="5715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072198" name="Line 70"/>
          <p:cNvSpPr>
            <a:spLocks noChangeShapeType="1"/>
          </p:cNvSpPr>
          <p:nvPr/>
        </p:nvSpPr>
        <p:spPr bwMode="auto">
          <a:xfrm>
            <a:off x="2781300" y="2984500"/>
            <a:ext cx="901700" cy="5715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072199" name="Line 71"/>
          <p:cNvSpPr>
            <a:spLocks noChangeShapeType="1"/>
          </p:cNvSpPr>
          <p:nvPr/>
        </p:nvSpPr>
        <p:spPr bwMode="auto">
          <a:xfrm>
            <a:off x="2781300" y="3594100"/>
            <a:ext cx="901700" cy="5715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072200" name="Line 72"/>
          <p:cNvSpPr>
            <a:spLocks noChangeShapeType="1"/>
          </p:cNvSpPr>
          <p:nvPr/>
        </p:nvSpPr>
        <p:spPr bwMode="auto">
          <a:xfrm>
            <a:off x="2781300" y="4203700"/>
            <a:ext cx="901700" cy="5715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072201" name="Line 73"/>
          <p:cNvSpPr>
            <a:spLocks noChangeShapeType="1"/>
          </p:cNvSpPr>
          <p:nvPr/>
        </p:nvSpPr>
        <p:spPr bwMode="auto">
          <a:xfrm>
            <a:off x="2781300" y="4762500"/>
            <a:ext cx="901700" cy="5715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072202" name="Line 74"/>
          <p:cNvSpPr>
            <a:spLocks noChangeShapeType="1"/>
          </p:cNvSpPr>
          <p:nvPr/>
        </p:nvSpPr>
        <p:spPr bwMode="auto">
          <a:xfrm flipV="1">
            <a:off x="2755900" y="2374900"/>
            <a:ext cx="863600" cy="29591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072203" name="Line 75"/>
          <p:cNvSpPr>
            <a:spLocks noChangeShapeType="1"/>
          </p:cNvSpPr>
          <p:nvPr/>
        </p:nvSpPr>
        <p:spPr bwMode="auto">
          <a:xfrm>
            <a:off x="4533900" y="2387600"/>
            <a:ext cx="939800" cy="11557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072204" name="Line 76"/>
          <p:cNvSpPr>
            <a:spLocks noChangeShapeType="1"/>
          </p:cNvSpPr>
          <p:nvPr/>
        </p:nvSpPr>
        <p:spPr bwMode="auto">
          <a:xfrm>
            <a:off x="4533900" y="2997200"/>
            <a:ext cx="939800" cy="11557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072205" name="Line 77"/>
          <p:cNvSpPr>
            <a:spLocks noChangeShapeType="1"/>
          </p:cNvSpPr>
          <p:nvPr/>
        </p:nvSpPr>
        <p:spPr bwMode="auto">
          <a:xfrm>
            <a:off x="4533900" y="3606800"/>
            <a:ext cx="939800" cy="11557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072206" name="Line 78"/>
          <p:cNvSpPr>
            <a:spLocks noChangeShapeType="1"/>
          </p:cNvSpPr>
          <p:nvPr/>
        </p:nvSpPr>
        <p:spPr bwMode="auto">
          <a:xfrm>
            <a:off x="4533900" y="4191000"/>
            <a:ext cx="939800" cy="11557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072207" name="Line 79"/>
          <p:cNvSpPr>
            <a:spLocks noChangeShapeType="1"/>
          </p:cNvSpPr>
          <p:nvPr/>
        </p:nvSpPr>
        <p:spPr bwMode="auto">
          <a:xfrm flipV="1">
            <a:off x="4533900" y="2349500"/>
            <a:ext cx="939800" cy="24257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072208" name="Line 80"/>
          <p:cNvSpPr>
            <a:spLocks noChangeShapeType="1"/>
          </p:cNvSpPr>
          <p:nvPr/>
        </p:nvSpPr>
        <p:spPr bwMode="auto">
          <a:xfrm flipV="1">
            <a:off x="4533900" y="2908300"/>
            <a:ext cx="939800" cy="24257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072209" name="Line 81"/>
          <p:cNvSpPr>
            <a:spLocks noChangeShapeType="1"/>
          </p:cNvSpPr>
          <p:nvPr/>
        </p:nvSpPr>
        <p:spPr bwMode="auto">
          <a:xfrm>
            <a:off x="6369050" y="2362200"/>
            <a:ext cx="952500" cy="24003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072210" name="Line 82"/>
          <p:cNvSpPr>
            <a:spLocks noChangeShapeType="1"/>
          </p:cNvSpPr>
          <p:nvPr/>
        </p:nvSpPr>
        <p:spPr bwMode="auto">
          <a:xfrm>
            <a:off x="6369050" y="2933700"/>
            <a:ext cx="952500" cy="24003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072211" name="Line 83"/>
          <p:cNvSpPr>
            <a:spLocks noChangeShapeType="1"/>
          </p:cNvSpPr>
          <p:nvPr/>
        </p:nvSpPr>
        <p:spPr bwMode="auto">
          <a:xfrm flipV="1">
            <a:off x="6362700" y="2336800"/>
            <a:ext cx="965200" cy="1168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072212" name="Line 84"/>
          <p:cNvSpPr>
            <a:spLocks noChangeShapeType="1"/>
          </p:cNvSpPr>
          <p:nvPr/>
        </p:nvSpPr>
        <p:spPr bwMode="auto">
          <a:xfrm flipV="1">
            <a:off x="6362700" y="2984500"/>
            <a:ext cx="965200" cy="1168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072213" name="Line 85"/>
          <p:cNvSpPr>
            <a:spLocks noChangeShapeType="1"/>
          </p:cNvSpPr>
          <p:nvPr/>
        </p:nvSpPr>
        <p:spPr bwMode="auto">
          <a:xfrm flipV="1">
            <a:off x="6362700" y="3568700"/>
            <a:ext cx="965200" cy="1168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072214" name="Line 86"/>
          <p:cNvSpPr>
            <a:spLocks noChangeShapeType="1"/>
          </p:cNvSpPr>
          <p:nvPr/>
        </p:nvSpPr>
        <p:spPr bwMode="auto">
          <a:xfrm flipV="1">
            <a:off x="6362700" y="4165600"/>
            <a:ext cx="965200" cy="1168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072215" name="Text Box 87"/>
          <p:cNvSpPr txBox="1">
            <a:spLocks noChangeArrowheads="1"/>
          </p:cNvSpPr>
          <p:nvPr/>
        </p:nvSpPr>
        <p:spPr bwMode="auto">
          <a:xfrm>
            <a:off x="2771775" y="1684338"/>
            <a:ext cx="555625" cy="457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+1</a:t>
            </a:r>
          </a:p>
        </p:txBody>
      </p:sp>
      <p:sp>
        <p:nvSpPr>
          <p:cNvPr id="1072216" name="Text Box 88"/>
          <p:cNvSpPr txBox="1">
            <a:spLocks noChangeArrowheads="1"/>
          </p:cNvSpPr>
          <p:nvPr/>
        </p:nvSpPr>
        <p:spPr bwMode="auto">
          <a:xfrm>
            <a:off x="4733925" y="1646238"/>
            <a:ext cx="555625" cy="457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+2</a:t>
            </a:r>
          </a:p>
        </p:txBody>
      </p:sp>
      <p:sp>
        <p:nvSpPr>
          <p:cNvPr id="1072217" name="Text Box 89"/>
          <p:cNvSpPr txBox="1">
            <a:spLocks noChangeArrowheads="1"/>
          </p:cNvSpPr>
          <p:nvPr/>
        </p:nvSpPr>
        <p:spPr bwMode="auto">
          <a:xfrm>
            <a:off x="6696075" y="1646238"/>
            <a:ext cx="555625" cy="457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+4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72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72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72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72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72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72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072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072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72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072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072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072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072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072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072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072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072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072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072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1072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1072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2197" grpId="0" animBg="1"/>
      <p:bldP spid="1072198" grpId="0" animBg="1"/>
      <p:bldP spid="1072199" grpId="0" animBg="1"/>
      <p:bldP spid="1072200" grpId="0" animBg="1"/>
      <p:bldP spid="1072201" grpId="0" animBg="1"/>
      <p:bldP spid="1072202" grpId="0" animBg="1"/>
      <p:bldP spid="1072203" grpId="0" animBg="1"/>
      <p:bldP spid="1072204" grpId="0" animBg="1"/>
      <p:bldP spid="1072205" grpId="0" animBg="1"/>
      <p:bldP spid="1072206" grpId="0" animBg="1"/>
      <p:bldP spid="1072207" grpId="0" animBg="1"/>
      <p:bldP spid="1072208" grpId="0" animBg="1"/>
      <p:bldP spid="1072209" grpId="0" animBg="1"/>
      <p:bldP spid="1072210" grpId="0" animBg="1"/>
      <p:bldP spid="1072211" grpId="0" animBg="1"/>
      <p:bldP spid="1072212" grpId="0" animBg="1"/>
      <p:bldP spid="1072213" grpId="0" animBg="1"/>
      <p:bldP spid="1072214" grpId="0" animBg="1"/>
      <p:bldP spid="1072215" grpId="0"/>
      <p:bldP spid="1072216" grpId="0"/>
      <p:bldP spid="1072217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9728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D25A234-E177-4C2E-B434-43D46AB0794F}" type="slidenum">
              <a:rPr lang="en-US" smtClean="0"/>
              <a:pPr/>
              <a:t>93</a:t>
            </a:fld>
            <a:endParaRPr lang="en-US" dirty="0"/>
          </a:p>
        </p:txBody>
      </p:sp>
      <p:sp>
        <p:nvSpPr>
          <p:cNvPr id="972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Remarks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056B6A-500F-AC67-5621-EF10846C1F81}"/>
              </a:ext>
            </a:extLst>
          </p:cNvPr>
          <p:cNvSpPr txBox="1"/>
          <p:nvPr/>
        </p:nvSpPr>
        <p:spPr bwMode="auto">
          <a:xfrm>
            <a:off x="1460566" y="2285251"/>
            <a:ext cx="1483099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00CC99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Elegant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44A7D3-4965-5CC3-B0EF-BB6DA08EA0DF}"/>
              </a:ext>
            </a:extLst>
          </p:cNvPr>
          <p:cNvSpPr txBox="1"/>
          <p:nvPr/>
        </p:nvSpPr>
        <p:spPr bwMode="auto">
          <a:xfrm>
            <a:off x="1460566" y="3249400"/>
            <a:ext cx="4735591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 homework problems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1AB3C5-BA9E-51D9-EA82-D1455A5BB62A}"/>
              </a:ext>
            </a:extLst>
          </p:cNvPr>
          <p:cNvSpPr txBox="1"/>
          <p:nvPr/>
        </p:nvSpPr>
        <p:spPr bwMode="auto">
          <a:xfrm>
            <a:off x="1460566" y="4213549"/>
            <a:ext cx="3323347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00B0F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cache-friendly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F15333-20AA-4E7A-4CC5-599BB88B39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2832100" y="6248400"/>
            <a:ext cx="2895600" cy="457200"/>
          </a:xfrm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100355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261100" y="6248400"/>
            <a:ext cx="1905000" cy="457200"/>
          </a:xfrm>
          <a:noFill/>
        </p:spPr>
        <p:txBody>
          <a:bodyPr/>
          <a:lstStyle/>
          <a:p>
            <a:fld id="{201A60D5-54A9-4B15-8B57-9C6429C50572}" type="slidenum">
              <a:rPr lang="en-US" smtClean="0"/>
              <a:pPr/>
              <a:t>94</a:t>
            </a:fld>
            <a:endParaRPr lang="en-US" dirty="0"/>
          </a:p>
        </p:txBody>
      </p:sp>
      <p:sp>
        <p:nvSpPr>
          <p:cNvPr id="100356" name="Oval 11"/>
          <p:cNvSpPr>
            <a:spLocks noChangeArrowheads="1"/>
          </p:cNvSpPr>
          <p:nvPr/>
        </p:nvSpPr>
        <p:spPr bwMode="auto">
          <a:xfrm>
            <a:off x="4121150" y="19621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endParaRPr lang="en-US" sz="2000" dirty="0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100357" name="Oval 8"/>
          <p:cNvSpPr>
            <a:spLocks noChangeArrowheads="1"/>
          </p:cNvSpPr>
          <p:nvPr/>
        </p:nvSpPr>
        <p:spPr bwMode="auto">
          <a:xfrm>
            <a:off x="1701800" y="44259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endParaRPr lang="en-US" sz="2000" dirty="0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1003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dirty="0"/>
              <a:t>Static Tree Barrier</a:t>
            </a:r>
          </a:p>
        </p:txBody>
      </p:sp>
      <p:sp>
        <p:nvSpPr>
          <p:cNvPr id="100359" name="Oval 5"/>
          <p:cNvSpPr>
            <a:spLocks noChangeArrowheads="1"/>
          </p:cNvSpPr>
          <p:nvPr/>
        </p:nvSpPr>
        <p:spPr bwMode="auto">
          <a:xfrm>
            <a:off x="2933700" y="30924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endParaRPr lang="en-US" sz="2000" dirty="0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100360" name="Line 16"/>
          <p:cNvSpPr>
            <a:spLocks noChangeShapeType="1"/>
          </p:cNvSpPr>
          <p:nvPr/>
        </p:nvSpPr>
        <p:spPr bwMode="auto">
          <a:xfrm flipV="1">
            <a:off x="3848100" y="2514600"/>
            <a:ext cx="533400" cy="596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00362" name="Oval 5"/>
          <p:cNvSpPr>
            <a:spLocks noChangeArrowheads="1"/>
          </p:cNvSpPr>
          <p:nvPr/>
        </p:nvSpPr>
        <p:spPr bwMode="auto">
          <a:xfrm>
            <a:off x="3568700" y="44767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endParaRPr lang="en-US" sz="2000" dirty="0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100363" name="Line 16"/>
          <p:cNvSpPr>
            <a:spLocks noChangeShapeType="1"/>
          </p:cNvSpPr>
          <p:nvPr/>
        </p:nvSpPr>
        <p:spPr bwMode="auto">
          <a:xfrm flipH="1" flipV="1">
            <a:off x="3759200" y="3670300"/>
            <a:ext cx="279400" cy="812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00364" name="Oval 11"/>
          <p:cNvSpPr>
            <a:spLocks noChangeArrowheads="1"/>
          </p:cNvSpPr>
          <p:nvPr/>
        </p:nvSpPr>
        <p:spPr bwMode="auto">
          <a:xfrm>
            <a:off x="5187950" y="31432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endParaRPr lang="en-US" sz="2000" dirty="0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100365" name="Line 16"/>
          <p:cNvSpPr>
            <a:spLocks noChangeShapeType="1"/>
          </p:cNvSpPr>
          <p:nvPr/>
        </p:nvSpPr>
        <p:spPr bwMode="auto">
          <a:xfrm flipH="1" flipV="1">
            <a:off x="5080000" y="2489200"/>
            <a:ext cx="520700" cy="660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grpSp>
        <p:nvGrpSpPr>
          <p:cNvPr id="100368" name="Group 101"/>
          <p:cNvGrpSpPr>
            <a:grpSpLocks/>
          </p:cNvGrpSpPr>
          <p:nvPr/>
        </p:nvGrpSpPr>
        <p:grpSpPr bwMode="auto">
          <a:xfrm>
            <a:off x="1490663" y="51308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00409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0410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0411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0412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0413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0414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0415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0416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0417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100369" name="Group 112"/>
          <p:cNvGrpSpPr>
            <a:grpSpLocks/>
          </p:cNvGrpSpPr>
          <p:nvPr/>
        </p:nvGrpSpPr>
        <p:grpSpPr bwMode="auto">
          <a:xfrm flipH="1">
            <a:off x="3576638" y="52070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00400" name="Freeform 113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0401" name="Freeform 114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0402" name="Freeform 115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0403" name="Freeform 116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C0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0404" name="Freeform 117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C0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0405" name="Freeform 118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C0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0406" name="Freeform 119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0407" name="Freeform 120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0408" name="Freeform 121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100370" name="Group 123"/>
          <p:cNvGrpSpPr>
            <a:grpSpLocks/>
          </p:cNvGrpSpPr>
          <p:nvPr/>
        </p:nvGrpSpPr>
        <p:grpSpPr bwMode="auto">
          <a:xfrm flipH="1">
            <a:off x="2744788" y="15494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00391" name="Freeform 124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0392" name="Freeform 125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0393" name="Freeform 126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0394" name="Freeform 127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0395" name="Freeform 128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0396" name="Freeform 129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0397" name="Freeform 130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0398" name="Freeform 131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0399" name="Freeform 132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100371" name="Group 141"/>
          <p:cNvGrpSpPr>
            <a:grpSpLocks/>
          </p:cNvGrpSpPr>
          <p:nvPr/>
        </p:nvGrpSpPr>
        <p:grpSpPr bwMode="auto">
          <a:xfrm>
            <a:off x="5332413" y="39370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00382" name="Freeform 14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0383" name="Freeform 14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0384" name="Freeform 14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0385" name="Freeform 14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0386" name="Freeform 14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0387" name="Freeform 14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0388" name="Freeform 14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0389" name="Freeform 14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0390" name="Freeform 15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100372" name="Group 101"/>
          <p:cNvGrpSpPr>
            <a:grpSpLocks/>
          </p:cNvGrpSpPr>
          <p:nvPr/>
        </p:nvGrpSpPr>
        <p:grpSpPr bwMode="auto">
          <a:xfrm>
            <a:off x="1541463" y="28321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00373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0374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0375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0376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C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0377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C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0378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C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0379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0380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0381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100367" name="Text Box 5"/>
          <p:cNvSpPr txBox="1">
            <a:spLocks noChangeArrowheads="1"/>
          </p:cNvSpPr>
          <p:nvPr/>
        </p:nvSpPr>
        <p:spPr bwMode="auto">
          <a:xfrm>
            <a:off x="5703888" y="5126038"/>
            <a:ext cx="3151187" cy="1200329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One node per thread, statically assigned</a:t>
            </a:r>
            <a:endParaRPr lang="en-US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Line 16">
            <a:extLst>
              <a:ext uri="{FF2B5EF4-FFF2-40B4-BE49-F238E27FC236}">
                <a16:creationId xmlns:a16="http://schemas.microsoft.com/office/drawing/2014/main" id="{23596FD3-CEEE-64F0-6875-6DD44143C2D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00500" y="2667000"/>
            <a:ext cx="533400" cy="5969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3" name="Line 16">
            <a:extLst>
              <a:ext uri="{FF2B5EF4-FFF2-40B4-BE49-F238E27FC236}">
                <a16:creationId xmlns:a16="http://schemas.microsoft.com/office/drawing/2014/main" id="{026FBD3B-FB9D-89C9-F22E-81EE843EC82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43200" y="3784600"/>
            <a:ext cx="660400" cy="8763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4" name="Line 16">
            <a:extLst>
              <a:ext uri="{FF2B5EF4-FFF2-40B4-BE49-F238E27FC236}">
                <a16:creationId xmlns:a16="http://schemas.microsoft.com/office/drawing/2014/main" id="{1182AA5D-F762-AF74-E738-062630EFB1C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911600" y="3822700"/>
            <a:ext cx="279400" cy="8128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5" name="Line 16">
            <a:extLst>
              <a:ext uri="{FF2B5EF4-FFF2-40B4-BE49-F238E27FC236}">
                <a16:creationId xmlns:a16="http://schemas.microsoft.com/office/drawing/2014/main" id="{BFFD5102-1735-6712-2572-820065FEDE0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232400" y="2641600"/>
            <a:ext cx="520700" cy="6604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192"/>
          <p:cNvSpPr>
            <a:spLocks noChangeArrowheads="1"/>
          </p:cNvSpPr>
          <p:nvPr/>
        </p:nvSpPr>
        <p:spPr bwMode="auto">
          <a:xfrm>
            <a:off x="5994400" y="2057400"/>
            <a:ext cx="431800" cy="419100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latin typeface="Arial" pitchFamily="34" charset="0"/>
            </a:endParaRPr>
          </a:p>
        </p:txBody>
      </p:sp>
      <p:grpSp>
        <p:nvGrpSpPr>
          <p:cNvPr id="101379" name="Group 173"/>
          <p:cNvGrpSpPr>
            <a:grpSpLocks/>
          </p:cNvGrpSpPr>
          <p:nvPr/>
        </p:nvGrpSpPr>
        <p:grpSpPr bwMode="auto">
          <a:xfrm>
            <a:off x="5718175" y="1371600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01448" name="Rectangle 174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1449" name="Rectangle 175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1450" name="Line 176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1451" name="Rectangle 177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101380" name="Footer Placeholder 2"/>
          <p:cNvSpPr txBox="1">
            <a:spLocks noGrp="1"/>
          </p:cNvSpPr>
          <p:nvPr/>
        </p:nvSpPr>
        <p:spPr bwMode="auto">
          <a:xfrm>
            <a:off x="28321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sz="14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Art of Multiprocessor Programming</a:t>
            </a:r>
          </a:p>
        </p:txBody>
      </p:sp>
      <p:sp>
        <p:nvSpPr>
          <p:cNvPr id="101381" name="Slide Number Placeholder 3"/>
          <p:cNvSpPr txBox="1">
            <a:spLocks noGrp="1"/>
          </p:cNvSpPr>
          <p:nvPr/>
        </p:nvSpPr>
        <p:spPr bwMode="auto">
          <a:xfrm>
            <a:off x="62611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0"/>
              </a:spcBef>
            </a:pPr>
            <a:fld id="{369F4A1B-9C7E-4FCF-A843-7B0DD372F8FF}" type="slidenum">
              <a:rPr lang="en-US" sz="14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 algn="r">
                <a:spcBef>
                  <a:spcPct val="0"/>
                </a:spcBef>
              </a:pPr>
              <a:t>95</a:t>
            </a:fld>
            <a:endParaRPr lang="en-US" sz="14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138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Static Tree Barrier</a:t>
            </a:r>
          </a:p>
        </p:txBody>
      </p:sp>
      <p:sp>
        <p:nvSpPr>
          <p:cNvPr id="101386" name="Line 16"/>
          <p:cNvSpPr>
            <a:spLocks noChangeShapeType="1"/>
          </p:cNvSpPr>
          <p:nvPr/>
        </p:nvSpPr>
        <p:spPr bwMode="auto">
          <a:xfrm flipV="1">
            <a:off x="3848100" y="2514600"/>
            <a:ext cx="533400" cy="596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01389" name="Line 16"/>
          <p:cNvSpPr>
            <a:spLocks noChangeShapeType="1"/>
          </p:cNvSpPr>
          <p:nvPr/>
        </p:nvSpPr>
        <p:spPr bwMode="auto">
          <a:xfrm flipH="1" flipV="1">
            <a:off x="3759200" y="3670300"/>
            <a:ext cx="279400" cy="812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01391" name="Line 16"/>
          <p:cNvSpPr>
            <a:spLocks noChangeShapeType="1"/>
          </p:cNvSpPr>
          <p:nvPr/>
        </p:nvSpPr>
        <p:spPr bwMode="auto">
          <a:xfrm flipH="1" flipV="1">
            <a:off x="5080000" y="2489200"/>
            <a:ext cx="520700" cy="660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grpSp>
        <p:nvGrpSpPr>
          <p:cNvPr id="101392" name="Group 173"/>
          <p:cNvGrpSpPr>
            <a:grpSpLocks/>
          </p:cNvGrpSpPr>
          <p:nvPr/>
        </p:nvGrpSpPr>
        <p:grpSpPr bwMode="auto">
          <a:xfrm>
            <a:off x="5616575" y="1485900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01444" name="Rectangle 174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1445" name="Rectangle 175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1446" name="Line 176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1447" name="Rectangle 177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101393" name="Group 101"/>
          <p:cNvGrpSpPr>
            <a:grpSpLocks/>
          </p:cNvGrpSpPr>
          <p:nvPr/>
        </p:nvGrpSpPr>
        <p:grpSpPr bwMode="auto">
          <a:xfrm>
            <a:off x="1490663" y="5130800"/>
            <a:ext cx="1219200" cy="1090613"/>
            <a:chOff x="1584" y="816"/>
            <a:chExt cx="912" cy="816"/>
          </a:xfrm>
        </p:grpSpPr>
        <p:sp>
          <p:nvSpPr>
            <p:cNvPr id="101435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1436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1437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1438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1439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1440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1441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1442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1443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101394" name="Group 112"/>
          <p:cNvGrpSpPr>
            <a:grpSpLocks/>
          </p:cNvGrpSpPr>
          <p:nvPr/>
        </p:nvGrpSpPr>
        <p:grpSpPr bwMode="auto">
          <a:xfrm flipH="1">
            <a:off x="3576638" y="5207000"/>
            <a:ext cx="1219200" cy="1090613"/>
            <a:chOff x="1584" y="816"/>
            <a:chExt cx="912" cy="816"/>
          </a:xfrm>
        </p:grpSpPr>
        <p:sp>
          <p:nvSpPr>
            <p:cNvPr id="101426" name="Freeform 113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1427" name="Freeform 114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1428" name="Freeform 115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1429" name="Freeform 116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1430" name="Freeform 117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1431" name="Freeform 118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1432" name="Freeform 119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1433" name="Freeform 120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1434" name="Freeform 121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101395" name="Group 123"/>
          <p:cNvGrpSpPr>
            <a:grpSpLocks/>
          </p:cNvGrpSpPr>
          <p:nvPr/>
        </p:nvGrpSpPr>
        <p:grpSpPr bwMode="auto">
          <a:xfrm flipH="1">
            <a:off x="2744788" y="1549400"/>
            <a:ext cx="1219200" cy="1090613"/>
            <a:chOff x="1584" y="816"/>
            <a:chExt cx="912" cy="816"/>
          </a:xfrm>
        </p:grpSpPr>
        <p:sp>
          <p:nvSpPr>
            <p:cNvPr id="101417" name="Freeform 124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1418" name="Freeform 125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1419" name="Freeform 126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1420" name="Freeform 127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1421" name="Freeform 128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1422" name="Freeform 129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1423" name="Freeform 130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1424" name="Freeform 131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1425" name="Freeform 132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101396" name="Group 141"/>
          <p:cNvGrpSpPr>
            <a:grpSpLocks/>
          </p:cNvGrpSpPr>
          <p:nvPr/>
        </p:nvGrpSpPr>
        <p:grpSpPr bwMode="auto">
          <a:xfrm>
            <a:off x="5332413" y="3937000"/>
            <a:ext cx="1219200" cy="1090613"/>
            <a:chOff x="1584" y="816"/>
            <a:chExt cx="912" cy="816"/>
          </a:xfrm>
        </p:grpSpPr>
        <p:sp>
          <p:nvSpPr>
            <p:cNvPr id="101408" name="Freeform 14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1409" name="Freeform 14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1410" name="Freeform 14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1411" name="Freeform 14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1412" name="Freeform 14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1413" name="Freeform 14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1414" name="Freeform 14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1415" name="Freeform 14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1416" name="Freeform 15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101397" name="Group 101"/>
          <p:cNvGrpSpPr>
            <a:grpSpLocks/>
          </p:cNvGrpSpPr>
          <p:nvPr/>
        </p:nvGrpSpPr>
        <p:grpSpPr bwMode="auto">
          <a:xfrm>
            <a:off x="1541463" y="2832100"/>
            <a:ext cx="1219200" cy="1090613"/>
            <a:chOff x="1584" y="816"/>
            <a:chExt cx="912" cy="816"/>
          </a:xfrm>
        </p:grpSpPr>
        <p:sp>
          <p:nvSpPr>
            <p:cNvPr id="101399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1400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1401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1402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1403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1404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1405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1406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1407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101398" name="Text Box 5"/>
          <p:cNvSpPr txBox="1">
            <a:spLocks noChangeArrowheads="1"/>
          </p:cNvSpPr>
          <p:nvPr/>
        </p:nvSpPr>
        <p:spPr bwMode="auto">
          <a:xfrm>
            <a:off x="5729288" y="2598738"/>
            <a:ext cx="3151187" cy="83099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Sense-reversing flag</a:t>
            </a:r>
            <a:endParaRPr lang="en-US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Line 16">
            <a:extLst>
              <a:ext uri="{FF2B5EF4-FFF2-40B4-BE49-F238E27FC236}">
                <a16:creationId xmlns:a16="http://schemas.microsoft.com/office/drawing/2014/main" id="{F87AF880-DC3D-0DCF-89AF-48DEC319574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00500" y="2667000"/>
            <a:ext cx="533400" cy="5969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3" name="Line 16">
            <a:extLst>
              <a:ext uri="{FF2B5EF4-FFF2-40B4-BE49-F238E27FC236}">
                <a16:creationId xmlns:a16="http://schemas.microsoft.com/office/drawing/2014/main" id="{0AC6F73F-4DB8-86A0-8DC3-BF0E3E98245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43200" y="3784600"/>
            <a:ext cx="660400" cy="8763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4" name="Line 16">
            <a:extLst>
              <a:ext uri="{FF2B5EF4-FFF2-40B4-BE49-F238E27FC236}">
                <a16:creationId xmlns:a16="http://schemas.microsoft.com/office/drawing/2014/main" id="{43DF9D96-316B-61DA-2F8A-4DD9130BE58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911600" y="3822700"/>
            <a:ext cx="279400" cy="8128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5" name="Line 16">
            <a:extLst>
              <a:ext uri="{FF2B5EF4-FFF2-40B4-BE49-F238E27FC236}">
                <a16:creationId xmlns:a16="http://schemas.microsoft.com/office/drawing/2014/main" id="{B6F31254-3862-5BE2-43EA-65150EE41B0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232400" y="2641600"/>
            <a:ext cx="520700" cy="6604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6" name="Oval 11">
            <a:extLst>
              <a:ext uri="{FF2B5EF4-FFF2-40B4-BE49-F238E27FC236}">
                <a16:creationId xmlns:a16="http://schemas.microsoft.com/office/drawing/2014/main" id="{94009C3F-1946-36C2-6A27-4D429433E8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1150" y="19621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endParaRPr lang="en-US" sz="2000" dirty="0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7" name="Oval 8">
            <a:extLst>
              <a:ext uri="{FF2B5EF4-FFF2-40B4-BE49-F238E27FC236}">
                <a16:creationId xmlns:a16="http://schemas.microsoft.com/office/drawing/2014/main" id="{0FB40FAC-35FB-30DB-7514-15294FDEDD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1800" y="44259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endParaRPr lang="en-US" sz="2000" dirty="0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8" name="Oval 5">
            <a:extLst>
              <a:ext uri="{FF2B5EF4-FFF2-40B4-BE49-F238E27FC236}">
                <a16:creationId xmlns:a16="http://schemas.microsoft.com/office/drawing/2014/main" id="{45E1D572-0CDB-AC29-5EBC-3056A899E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3700" y="30924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endParaRPr lang="en-US" sz="2000" dirty="0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9" name="Oval 5">
            <a:extLst>
              <a:ext uri="{FF2B5EF4-FFF2-40B4-BE49-F238E27FC236}">
                <a16:creationId xmlns:a16="http://schemas.microsoft.com/office/drawing/2014/main" id="{415FFAF0-920E-C9DB-AE42-C89E585C8E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8700" y="44767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endParaRPr lang="en-US" sz="2000" dirty="0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10" name="Oval 11">
            <a:extLst>
              <a:ext uri="{FF2B5EF4-FFF2-40B4-BE49-F238E27FC236}">
                <a16:creationId xmlns:a16="http://schemas.microsoft.com/office/drawing/2014/main" id="{19DAA2DE-5B02-4A54-0C40-14297596DC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7950" y="31432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endParaRPr lang="en-US" sz="2000" dirty="0">
              <a:solidFill>
                <a:srgbClr val="0000FF"/>
              </a:solidFill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192"/>
          <p:cNvSpPr>
            <a:spLocks noChangeArrowheads="1"/>
          </p:cNvSpPr>
          <p:nvPr/>
        </p:nvSpPr>
        <p:spPr bwMode="auto">
          <a:xfrm>
            <a:off x="5994400" y="2057400"/>
            <a:ext cx="431800" cy="419100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2403" name="Footer Placeholder 2"/>
          <p:cNvSpPr txBox="1">
            <a:spLocks noGrp="1"/>
          </p:cNvSpPr>
          <p:nvPr/>
        </p:nvSpPr>
        <p:spPr bwMode="auto">
          <a:xfrm>
            <a:off x="28321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sz="14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Art of Multiprocessor Programming</a:t>
            </a:r>
          </a:p>
        </p:txBody>
      </p:sp>
      <p:sp>
        <p:nvSpPr>
          <p:cNvPr id="102404" name="Slide Number Placeholder 3"/>
          <p:cNvSpPr txBox="1">
            <a:spLocks noGrp="1"/>
          </p:cNvSpPr>
          <p:nvPr/>
        </p:nvSpPr>
        <p:spPr bwMode="auto">
          <a:xfrm>
            <a:off x="62611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0"/>
              </a:spcBef>
            </a:pPr>
            <a:fld id="{A71E0204-2C53-4C3A-8FDF-DE9D7505C119}" type="slidenum">
              <a:rPr lang="en-US" sz="14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 algn="r">
                <a:spcBef>
                  <a:spcPct val="0"/>
                </a:spcBef>
              </a:pPr>
              <a:t>96</a:t>
            </a:fld>
            <a:endParaRPr lang="en-US" sz="14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405" name="Oval 11"/>
          <p:cNvSpPr>
            <a:spLocks noChangeArrowheads="1"/>
          </p:cNvSpPr>
          <p:nvPr/>
        </p:nvSpPr>
        <p:spPr bwMode="auto">
          <a:xfrm>
            <a:off x="4121150" y="19621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102406" name="Oval 8"/>
          <p:cNvSpPr>
            <a:spLocks noChangeArrowheads="1"/>
          </p:cNvSpPr>
          <p:nvPr/>
        </p:nvSpPr>
        <p:spPr bwMode="auto">
          <a:xfrm>
            <a:off x="1701800" y="44259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10240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Static Tree Barrier</a:t>
            </a:r>
          </a:p>
        </p:txBody>
      </p:sp>
      <p:sp>
        <p:nvSpPr>
          <p:cNvPr id="102408" name="Oval 5"/>
          <p:cNvSpPr>
            <a:spLocks noChangeArrowheads="1"/>
          </p:cNvSpPr>
          <p:nvPr/>
        </p:nvSpPr>
        <p:spPr bwMode="auto">
          <a:xfrm>
            <a:off x="2933700" y="30924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102409" name="Line 16"/>
          <p:cNvSpPr>
            <a:spLocks noChangeShapeType="1"/>
          </p:cNvSpPr>
          <p:nvPr/>
        </p:nvSpPr>
        <p:spPr bwMode="auto">
          <a:xfrm flipV="1">
            <a:off x="3848100" y="2514600"/>
            <a:ext cx="533400" cy="596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2411" name="Oval 5"/>
          <p:cNvSpPr>
            <a:spLocks noChangeArrowheads="1"/>
          </p:cNvSpPr>
          <p:nvPr/>
        </p:nvSpPr>
        <p:spPr bwMode="auto">
          <a:xfrm>
            <a:off x="3568700" y="44767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102412" name="Line 16"/>
          <p:cNvSpPr>
            <a:spLocks noChangeShapeType="1"/>
          </p:cNvSpPr>
          <p:nvPr/>
        </p:nvSpPr>
        <p:spPr bwMode="auto">
          <a:xfrm flipH="1" flipV="1">
            <a:off x="3759200" y="3670300"/>
            <a:ext cx="279400" cy="812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2413" name="Oval 11"/>
          <p:cNvSpPr>
            <a:spLocks noChangeArrowheads="1"/>
          </p:cNvSpPr>
          <p:nvPr/>
        </p:nvSpPr>
        <p:spPr bwMode="auto">
          <a:xfrm>
            <a:off x="5187950" y="31432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102414" name="Line 16"/>
          <p:cNvSpPr>
            <a:spLocks noChangeShapeType="1"/>
          </p:cNvSpPr>
          <p:nvPr/>
        </p:nvSpPr>
        <p:spPr bwMode="auto">
          <a:xfrm flipH="1" flipV="1">
            <a:off x="5080000" y="2489200"/>
            <a:ext cx="520700" cy="660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2415" name="Group 173"/>
          <p:cNvGrpSpPr>
            <a:grpSpLocks/>
          </p:cNvGrpSpPr>
          <p:nvPr/>
        </p:nvGrpSpPr>
        <p:grpSpPr bwMode="auto">
          <a:xfrm>
            <a:off x="5616575" y="1485900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02467" name="Rectangle 174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468" name="Rectangle 175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469" name="Line 176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470" name="Rectangle 177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2416" name="Group 101"/>
          <p:cNvGrpSpPr>
            <a:grpSpLocks/>
          </p:cNvGrpSpPr>
          <p:nvPr/>
        </p:nvGrpSpPr>
        <p:grpSpPr bwMode="auto">
          <a:xfrm>
            <a:off x="1490663" y="5130800"/>
            <a:ext cx="1219200" cy="1090613"/>
            <a:chOff x="1584" y="816"/>
            <a:chExt cx="912" cy="816"/>
          </a:xfrm>
        </p:grpSpPr>
        <p:sp>
          <p:nvSpPr>
            <p:cNvPr id="102458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459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460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461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462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463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464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465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466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2417" name="Group 112"/>
          <p:cNvGrpSpPr>
            <a:grpSpLocks/>
          </p:cNvGrpSpPr>
          <p:nvPr/>
        </p:nvGrpSpPr>
        <p:grpSpPr bwMode="auto">
          <a:xfrm flipH="1">
            <a:off x="3576638" y="5207000"/>
            <a:ext cx="1219200" cy="1090613"/>
            <a:chOff x="1584" y="816"/>
            <a:chExt cx="912" cy="816"/>
          </a:xfrm>
        </p:grpSpPr>
        <p:sp>
          <p:nvSpPr>
            <p:cNvPr id="102449" name="Freeform 113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450" name="Freeform 114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451" name="Freeform 115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452" name="Freeform 116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453" name="Freeform 117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454" name="Freeform 118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455" name="Freeform 119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456" name="Freeform 120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457" name="Freeform 121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2418" name="Group 123"/>
          <p:cNvGrpSpPr>
            <a:grpSpLocks/>
          </p:cNvGrpSpPr>
          <p:nvPr/>
        </p:nvGrpSpPr>
        <p:grpSpPr bwMode="auto">
          <a:xfrm flipH="1">
            <a:off x="2744788" y="1549400"/>
            <a:ext cx="1219200" cy="1090613"/>
            <a:chOff x="1584" y="816"/>
            <a:chExt cx="912" cy="816"/>
          </a:xfrm>
        </p:grpSpPr>
        <p:sp>
          <p:nvSpPr>
            <p:cNvPr id="102440" name="Freeform 124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441" name="Freeform 125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442" name="Freeform 126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443" name="Freeform 127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444" name="Freeform 128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445" name="Freeform 129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446" name="Freeform 130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447" name="Freeform 131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448" name="Freeform 132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2419" name="Group 141"/>
          <p:cNvGrpSpPr>
            <a:grpSpLocks/>
          </p:cNvGrpSpPr>
          <p:nvPr/>
        </p:nvGrpSpPr>
        <p:grpSpPr bwMode="auto">
          <a:xfrm>
            <a:off x="5332413" y="3937000"/>
            <a:ext cx="1219200" cy="1090613"/>
            <a:chOff x="1584" y="816"/>
            <a:chExt cx="912" cy="816"/>
          </a:xfrm>
        </p:grpSpPr>
        <p:sp>
          <p:nvSpPr>
            <p:cNvPr id="102431" name="Freeform 14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432" name="Freeform 14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433" name="Freeform 14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434" name="Freeform 14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435" name="Freeform 14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436" name="Freeform 14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437" name="Freeform 14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438" name="Freeform 14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439" name="Freeform 15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2420" name="Group 101"/>
          <p:cNvGrpSpPr>
            <a:grpSpLocks/>
          </p:cNvGrpSpPr>
          <p:nvPr/>
        </p:nvGrpSpPr>
        <p:grpSpPr bwMode="auto">
          <a:xfrm>
            <a:off x="1541463" y="2832100"/>
            <a:ext cx="1219200" cy="1090613"/>
            <a:chOff x="1584" y="816"/>
            <a:chExt cx="912" cy="816"/>
          </a:xfrm>
        </p:grpSpPr>
        <p:sp>
          <p:nvSpPr>
            <p:cNvPr id="102422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423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424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425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426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427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428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429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430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2421" name="Text Box 5"/>
          <p:cNvSpPr txBox="1">
            <a:spLocks noChangeArrowheads="1"/>
          </p:cNvSpPr>
          <p:nvPr/>
        </p:nvSpPr>
        <p:spPr bwMode="auto">
          <a:xfrm>
            <a:off x="5310188" y="5329238"/>
            <a:ext cx="3151187" cy="83099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0" dirty="0">
                <a:latin typeface="Arial" pitchFamily="34" charset="0"/>
                <a:cs typeface="Arial" pitchFamily="34" charset="0"/>
              </a:rPr>
              <a:t>Each node has count of missing children</a:t>
            </a:r>
            <a:endParaRPr lang="en-US" b="0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Line 16">
            <a:extLst>
              <a:ext uri="{FF2B5EF4-FFF2-40B4-BE49-F238E27FC236}">
                <a16:creationId xmlns:a16="http://schemas.microsoft.com/office/drawing/2014/main" id="{9FD82060-C602-4ED3-009F-2EF921F9F39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00500" y="2667000"/>
            <a:ext cx="533400" cy="5969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3" name="Line 16">
            <a:extLst>
              <a:ext uri="{FF2B5EF4-FFF2-40B4-BE49-F238E27FC236}">
                <a16:creationId xmlns:a16="http://schemas.microsoft.com/office/drawing/2014/main" id="{07377776-9205-0B34-C895-05052B3924C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43200" y="3784600"/>
            <a:ext cx="660400" cy="8763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4" name="Line 16">
            <a:extLst>
              <a:ext uri="{FF2B5EF4-FFF2-40B4-BE49-F238E27FC236}">
                <a16:creationId xmlns:a16="http://schemas.microsoft.com/office/drawing/2014/main" id="{86C08284-D5FC-C38F-ED2C-409B5F0CD13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911600" y="3822700"/>
            <a:ext cx="279400" cy="8128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5" name="Line 16">
            <a:extLst>
              <a:ext uri="{FF2B5EF4-FFF2-40B4-BE49-F238E27FC236}">
                <a16:creationId xmlns:a16="http://schemas.microsoft.com/office/drawing/2014/main" id="{7E1A3797-BA40-97D0-4530-62BB10296A0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232400" y="2641600"/>
            <a:ext cx="520700" cy="6604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192"/>
          <p:cNvSpPr>
            <a:spLocks noChangeArrowheads="1"/>
          </p:cNvSpPr>
          <p:nvPr/>
        </p:nvSpPr>
        <p:spPr bwMode="auto">
          <a:xfrm>
            <a:off x="5994400" y="2057400"/>
            <a:ext cx="431800" cy="419100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3427" name="Footer Placeholder 2"/>
          <p:cNvSpPr txBox="1">
            <a:spLocks noGrp="1"/>
          </p:cNvSpPr>
          <p:nvPr/>
        </p:nvSpPr>
        <p:spPr bwMode="auto">
          <a:xfrm>
            <a:off x="28321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sz="14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Art of Multiprocessor Programming</a:t>
            </a:r>
          </a:p>
        </p:txBody>
      </p:sp>
      <p:sp>
        <p:nvSpPr>
          <p:cNvPr id="103428" name="Slide Number Placeholder 3"/>
          <p:cNvSpPr txBox="1">
            <a:spLocks noGrp="1"/>
          </p:cNvSpPr>
          <p:nvPr/>
        </p:nvSpPr>
        <p:spPr bwMode="auto">
          <a:xfrm>
            <a:off x="62611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0"/>
              </a:spcBef>
            </a:pPr>
            <a:fld id="{E2186DE5-18A8-4BC7-8BCB-0A19E0E40597}" type="slidenum">
              <a:rPr lang="en-US" sz="14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 algn="r">
                <a:spcBef>
                  <a:spcPct val="0"/>
                </a:spcBef>
              </a:pPr>
              <a:t>97</a:t>
            </a:fld>
            <a:endParaRPr lang="en-US" sz="14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3429" name="Oval 11"/>
          <p:cNvSpPr>
            <a:spLocks noChangeArrowheads="1"/>
          </p:cNvSpPr>
          <p:nvPr/>
        </p:nvSpPr>
        <p:spPr bwMode="auto">
          <a:xfrm>
            <a:off x="4121150" y="19621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103430" name="Oval 8"/>
          <p:cNvSpPr>
            <a:spLocks noChangeArrowheads="1"/>
          </p:cNvSpPr>
          <p:nvPr/>
        </p:nvSpPr>
        <p:spPr bwMode="auto">
          <a:xfrm>
            <a:off x="1701800" y="44259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10343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Static Tree Barrier</a:t>
            </a:r>
          </a:p>
        </p:txBody>
      </p:sp>
      <p:sp>
        <p:nvSpPr>
          <p:cNvPr id="103432" name="Oval 5"/>
          <p:cNvSpPr>
            <a:spLocks noChangeArrowheads="1"/>
          </p:cNvSpPr>
          <p:nvPr/>
        </p:nvSpPr>
        <p:spPr bwMode="auto">
          <a:xfrm>
            <a:off x="2933700" y="30924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103433" name="Line 16"/>
          <p:cNvSpPr>
            <a:spLocks noChangeShapeType="1"/>
          </p:cNvSpPr>
          <p:nvPr/>
        </p:nvSpPr>
        <p:spPr bwMode="auto">
          <a:xfrm flipV="1">
            <a:off x="3848100" y="2514600"/>
            <a:ext cx="533400" cy="596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3435" name="Oval 5"/>
          <p:cNvSpPr>
            <a:spLocks noChangeArrowheads="1"/>
          </p:cNvSpPr>
          <p:nvPr/>
        </p:nvSpPr>
        <p:spPr bwMode="auto">
          <a:xfrm>
            <a:off x="3568700" y="44767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</a:rPr>
              <a:t>0</a:t>
            </a:r>
          </a:p>
        </p:txBody>
      </p:sp>
      <p:sp>
        <p:nvSpPr>
          <p:cNvPr id="103436" name="Line 16"/>
          <p:cNvSpPr>
            <a:spLocks noChangeShapeType="1"/>
          </p:cNvSpPr>
          <p:nvPr/>
        </p:nvSpPr>
        <p:spPr bwMode="auto">
          <a:xfrm flipH="1" flipV="1">
            <a:off x="3759200" y="3670300"/>
            <a:ext cx="279400" cy="812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3437" name="Oval 11"/>
          <p:cNvSpPr>
            <a:spLocks noChangeArrowheads="1"/>
          </p:cNvSpPr>
          <p:nvPr/>
        </p:nvSpPr>
        <p:spPr bwMode="auto">
          <a:xfrm>
            <a:off x="5187950" y="31432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grpSp>
        <p:nvGrpSpPr>
          <p:cNvPr id="103439" name="Group 173"/>
          <p:cNvGrpSpPr>
            <a:grpSpLocks/>
          </p:cNvGrpSpPr>
          <p:nvPr/>
        </p:nvGrpSpPr>
        <p:grpSpPr bwMode="auto">
          <a:xfrm>
            <a:off x="5616575" y="1485900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03502" name="Rectangle 174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3503" name="Rectangle 175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3504" name="Line 176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3505" name="Rectangle 177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103440" name="Group 101"/>
          <p:cNvGrpSpPr>
            <a:grpSpLocks/>
          </p:cNvGrpSpPr>
          <p:nvPr/>
        </p:nvGrpSpPr>
        <p:grpSpPr bwMode="auto">
          <a:xfrm>
            <a:off x="1490663" y="5130800"/>
            <a:ext cx="1219200" cy="1090613"/>
            <a:chOff x="1584" y="816"/>
            <a:chExt cx="912" cy="816"/>
          </a:xfrm>
        </p:grpSpPr>
        <p:sp>
          <p:nvSpPr>
            <p:cNvPr id="103493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3494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3495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3496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3497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3498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3499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3500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3501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103441" name="Group 112"/>
          <p:cNvGrpSpPr>
            <a:grpSpLocks/>
          </p:cNvGrpSpPr>
          <p:nvPr/>
        </p:nvGrpSpPr>
        <p:grpSpPr bwMode="auto">
          <a:xfrm flipH="1">
            <a:off x="3576638" y="5207000"/>
            <a:ext cx="1219200" cy="1090613"/>
            <a:chOff x="1584" y="816"/>
            <a:chExt cx="912" cy="816"/>
          </a:xfrm>
        </p:grpSpPr>
        <p:sp>
          <p:nvSpPr>
            <p:cNvPr id="103484" name="Freeform 113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3485" name="Freeform 114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3486" name="Freeform 115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3487" name="Freeform 116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3488" name="Freeform 117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3489" name="Freeform 118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3490" name="Freeform 119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3491" name="Freeform 120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3492" name="Freeform 121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103442" name="Group 123"/>
          <p:cNvGrpSpPr>
            <a:grpSpLocks/>
          </p:cNvGrpSpPr>
          <p:nvPr/>
        </p:nvGrpSpPr>
        <p:grpSpPr bwMode="auto">
          <a:xfrm flipH="1">
            <a:off x="2744788" y="1549400"/>
            <a:ext cx="1219200" cy="1090613"/>
            <a:chOff x="1584" y="816"/>
            <a:chExt cx="912" cy="816"/>
          </a:xfrm>
        </p:grpSpPr>
        <p:sp>
          <p:nvSpPr>
            <p:cNvPr id="103475" name="Freeform 124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3476" name="Freeform 125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3477" name="Freeform 126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3478" name="Freeform 127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3479" name="Freeform 128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3480" name="Freeform 129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3481" name="Freeform 130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3482" name="Freeform 131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3483" name="Freeform 132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103443" name="Group 141"/>
          <p:cNvGrpSpPr>
            <a:grpSpLocks/>
          </p:cNvGrpSpPr>
          <p:nvPr/>
        </p:nvGrpSpPr>
        <p:grpSpPr bwMode="auto">
          <a:xfrm>
            <a:off x="5332413" y="3937000"/>
            <a:ext cx="1219200" cy="1090613"/>
            <a:chOff x="1584" y="816"/>
            <a:chExt cx="912" cy="816"/>
          </a:xfrm>
        </p:grpSpPr>
        <p:sp>
          <p:nvSpPr>
            <p:cNvPr id="103466" name="Freeform 14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467" name="Freeform 14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468" name="Freeform 14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469" name="Freeform 14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470" name="Freeform 14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471" name="Freeform 14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472" name="Freeform 14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473" name="Freeform 14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474" name="Freeform 15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3444" name="Group 101"/>
          <p:cNvGrpSpPr>
            <a:grpSpLocks/>
          </p:cNvGrpSpPr>
          <p:nvPr/>
        </p:nvGrpSpPr>
        <p:grpSpPr bwMode="auto">
          <a:xfrm>
            <a:off x="1541463" y="2832100"/>
            <a:ext cx="1219200" cy="1090613"/>
            <a:chOff x="1584" y="816"/>
            <a:chExt cx="912" cy="816"/>
          </a:xfrm>
        </p:grpSpPr>
        <p:sp>
          <p:nvSpPr>
            <p:cNvPr id="103457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458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459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460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461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462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463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464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465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9595" name="Text Box 5"/>
          <p:cNvSpPr txBox="1">
            <a:spLocks noChangeArrowheads="1"/>
          </p:cNvSpPr>
          <p:nvPr/>
        </p:nvSpPr>
        <p:spPr bwMode="auto">
          <a:xfrm>
            <a:off x="280988" y="2217738"/>
            <a:ext cx="3151187" cy="457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Spin until zero …</a:t>
            </a:r>
            <a:endParaRPr lang="en-US" baseline="300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" name="Group 101"/>
          <p:cNvGrpSpPr>
            <a:grpSpLocks/>
          </p:cNvGrpSpPr>
          <p:nvPr/>
        </p:nvGrpSpPr>
        <p:grpSpPr bwMode="auto">
          <a:xfrm>
            <a:off x="1541463" y="28321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03448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449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450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451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C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452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C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453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C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454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455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456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44832" name="AutoShape 96"/>
          <p:cNvSpPr>
            <a:spLocks noChangeArrowheads="1"/>
          </p:cNvSpPr>
          <p:nvPr/>
        </p:nvSpPr>
        <p:spPr bwMode="auto">
          <a:xfrm>
            <a:off x="3327400" y="3124200"/>
            <a:ext cx="444500" cy="533400"/>
          </a:xfrm>
          <a:prstGeom prst="wedgeRoundRectCallout">
            <a:avLst>
              <a:gd name="adj1" fmla="val -220713"/>
              <a:gd name="adj2" fmla="val 36606"/>
              <a:gd name="adj3" fmla="val 16667"/>
            </a:avLst>
          </a:prstGeom>
          <a:noFill/>
          <a:ln w="38100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Line 16">
            <a:extLst>
              <a:ext uri="{FF2B5EF4-FFF2-40B4-BE49-F238E27FC236}">
                <a16:creationId xmlns:a16="http://schemas.microsoft.com/office/drawing/2014/main" id="{1B9658FD-7A20-D76A-C7A3-8263689F122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00500" y="2667000"/>
            <a:ext cx="533400" cy="5969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3" name="Line 16">
            <a:extLst>
              <a:ext uri="{FF2B5EF4-FFF2-40B4-BE49-F238E27FC236}">
                <a16:creationId xmlns:a16="http://schemas.microsoft.com/office/drawing/2014/main" id="{029882A1-06C6-34D9-59DA-12395B40BF2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43200" y="3784600"/>
            <a:ext cx="660400" cy="8763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4" name="Line 16">
            <a:extLst>
              <a:ext uri="{FF2B5EF4-FFF2-40B4-BE49-F238E27FC236}">
                <a16:creationId xmlns:a16="http://schemas.microsoft.com/office/drawing/2014/main" id="{3E3D5341-EA12-6FA0-9606-5C85BBB5010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911600" y="3822700"/>
            <a:ext cx="279400" cy="8128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5" name="Line 16">
            <a:extLst>
              <a:ext uri="{FF2B5EF4-FFF2-40B4-BE49-F238E27FC236}">
                <a16:creationId xmlns:a16="http://schemas.microsoft.com/office/drawing/2014/main" id="{47FD5F88-B875-D1DC-194A-69C793AC3C0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232400" y="2641600"/>
            <a:ext cx="520700" cy="6604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44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09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95" grpId="0"/>
      <p:bldP spid="244832" grpId="0" animBg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Oval 5"/>
          <p:cNvSpPr>
            <a:spLocks noChangeArrowheads="1"/>
          </p:cNvSpPr>
          <p:nvPr/>
        </p:nvSpPr>
        <p:spPr bwMode="auto">
          <a:xfrm>
            <a:off x="2933700" y="30924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246878" name="Oval 11"/>
          <p:cNvSpPr>
            <a:spLocks noChangeArrowheads="1"/>
          </p:cNvSpPr>
          <p:nvPr/>
        </p:nvSpPr>
        <p:spPr bwMode="auto">
          <a:xfrm>
            <a:off x="2940050" y="30924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104452" name="Rectangle 192"/>
          <p:cNvSpPr>
            <a:spLocks noChangeArrowheads="1"/>
          </p:cNvSpPr>
          <p:nvPr/>
        </p:nvSpPr>
        <p:spPr bwMode="auto">
          <a:xfrm>
            <a:off x="5994400" y="2057400"/>
            <a:ext cx="431800" cy="419100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4453" name="Footer Placeholder 2"/>
          <p:cNvSpPr txBox="1">
            <a:spLocks noGrp="1"/>
          </p:cNvSpPr>
          <p:nvPr/>
        </p:nvSpPr>
        <p:spPr bwMode="auto">
          <a:xfrm>
            <a:off x="28321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sz="14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Art of Multiprocessor Programming</a:t>
            </a:r>
          </a:p>
        </p:txBody>
      </p:sp>
      <p:sp>
        <p:nvSpPr>
          <p:cNvPr id="104454" name="Slide Number Placeholder 3"/>
          <p:cNvSpPr txBox="1">
            <a:spLocks noGrp="1"/>
          </p:cNvSpPr>
          <p:nvPr/>
        </p:nvSpPr>
        <p:spPr bwMode="auto">
          <a:xfrm>
            <a:off x="62611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0"/>
              </a:spcBef>
            </a:pPr>
            <a:fld id="{6FE25CE5-8542-40A8-A27E-4A4FF1940B9B}" type="slidenum">
              <a:rPr lang="en-US" sz="1400" b="0">
                <a:solidFill>
                  <a:schemeClr val="tx1"/>
                </a:solidFill>
                <a:latin typeface="Arial" pitchFamily="34" charset="0"/>
              </a:rPr>
              <a:pPr algn="r">
                <a:spcBef>
                  <a:spcPct val="0"/>
                </a:spcBef>
              </a:pPr>
              <a:t>98</a:t>
            </a:fld>
            <a:endParaRPr lang="en-US" sz="1400" b="0" dirty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104455" name="Oval 11"/>
          <p:cNvSpPr>
            <a:spLocks noChangeArrowheads="1"/>
          </p:cNvSpPr>
          <p:nvPr/>
        </p:nvSpPr>
        <p:spPr bwMode="auto">
          <a:xfrm>
            <a:off x="4121150" y="19621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104456" name="Oval 8"/>
          <p:cNvSpPr>
            <a:spLocks noChangeArrowheads="1"/>
          </p:cNvSpPr>
          <p:nvPr/>
        </p:nvSpPr>
        <p:spPr bwMode="auto">
          <a:xfrm>
            <a:off x="1701800" y="44259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10445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Static Tree Barrier</a:t>
            </a:r>
          </a:p>
        </p:txBody>
      </p:sp>
      <p:sp>
        <p:nvSpPr>
          <p:cNvPr id="104458" name="Line 16"/>
          <p:cNvSpPr>
            <a:spLocks noChangeShapeType="1"/>
          </p:cNvSpPr>
          <p:nvPr/>
        </p:nvSpPr>
        <p:spPr bwMode="auto">
          <a:xfrm flipV="1">
            <a:off x="3848100" y="2514600"/>
            <a:ext cx="533400" cy="596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4460" name="Oval 5"/>
          <p:cNvSpPr>
            <a:spLocks noChangeArrowheads="1"/>
          </p:cNvSpPr>
          <p:nvPr/>
        </p:nvSpPr>
        <p:spPr bwMode="auto">
          <a:xfrm>
            <a:off x="3568700" y="44767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104461" name="Line 16"/>
          <p:cNvSpPr>
            <a:spLocks noChangeShapeType="1"/>
          </p:cNvSpPr>
          <p:nvPr/>
        </p:nvSpPr>
        <p:spPr bwMode="auto">
          <a:xfrm flipH="1" flipV="1">
            <a:off x="3759200" y="3670300"/>
            <a:ext cx="279400" cy="812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4462" name="Oval 11"/>
          <p:cNvSpPr>
            <a:spLocks noChangeArrowheads="1"/>
          </p:cNvSpPr>
          <p:nvPr/>
        </p:nvSpPr>
        <p:spPr bwMode="auto">
          <a:xfrm>
            <a:off x="5187950" y="31432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grpSp>
        <p:nvGrpSpPr>
          <p:cNvPr id="104464" name="Group 173"/>
          <p:cNvGrpSpPr>
            <a:grpSpLocks/>
          </p:cNvGrpSpPr>
          <p:nvPr/>
        </p:nvGrpSpPr>
        <p:grpSpPr bwMode="auto">
          <a:xfrm>
            <a:off x="5616575" y="1485900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04538" name="Rectangle 174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539" name="Rectangle 175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540" name="Line 176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541" name="Rectangle 177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4465" name="Group 101"/>
          <p:cNvGrpSpPr>
            <a:grpSpLocks/>
          </p:cNvGrpSpPr>
          <p:nvPr/>
        </p:nvGrpSpPr>
        <p:grpSpPr bwMode="auto">
          <a:xfrm>
            <a:off x="1490663" y="5130800"/>
            <a:ext cx="1219200" cy="1090613"/>
            <a:chOff x="1584" y="816"/>
            <a:chExt cx="912" cy="816"/>
          </a:xfrm>
        </p:grpSpPr>
        <p:sp>
          <p:nvSpPr>
            <p:cNvPr id="104529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4530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4531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4532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4533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4534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4535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4536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4537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104466" name="Group 112"/>
          <p:cNvGrpSpPr>
            <a:grpSpLocks/>
          </p:cNvGrpSpPr>
          <p:nvPr/>
        </p:nvGrpSpPr>
        <p:grpSpPr bwMode="auto">
          <a:xfrm flipH="1">
            <a:off x="3576638" y="5207000"/>
            <a:ext cx="1219200" cy="1090613"/>
            <a:chOff x="1584" y="816"/>
            <a:chExt cx="912" cy="816"/>
          </a:xfrm>
        </p:grpSpPr>
        <p:sp>
          <p:nvSpPr>
            <p:cNvPr id="104520" name="Freeform 113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4521" name="Freeform 114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4522" name="Freeform 115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4523" name="Freeform 116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4524" name="Freeform 117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4525" name="Freeform 118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4526" name="Freeform 119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4527" name="Freeform 120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4528" name="Freeform 121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104467" name="Group 123"/>
          <p:cNvGrpSpPr>
            <a:grpSpLocks/>
          </p:cNvGrpSpPr>
          <p:nvPr/>
        </p:nvGrpSpPr>
        <p:grpSpPr bwMode="auto">
          <a:xfrm flipH="1">
            <a:off x="2744788" y="1549400"/>
            <a:ext cx="1219200" cy="1090613"/>
            <a:chOff x="1584" y="816"/>
            <a:chExt cx="912" cy="816"/>
          </a:xfrm>
        </p:grpSpPr>
        <p:sp>
          <p:nvSpPr>
            <p:cNvPr id="104511" name="Freeform 124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512" name="Freeform 125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513" name="Freeform 126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514" name="Freeform 127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515" name="Freeform 128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516" name="Freeform 129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517" name="Freeform 130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518" name="Freeform 131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519" name="Freeform 132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4468" name="Group 141"/>
          <p:cNvGrpSpPr>
            <a:grpSpLocks/>
          </p:cNvGrpSpPr>
          <p:nvPr/>
        </p:nvGrpSpPr>
        <p:grpSpPr bwMode="auto">
          <a:xfrm>
            <a:off x="5332413" y="3937000"/>
            <a:ext cx="1219200" cy="1090613"/>
            <a:chOff x="1584" y="816"/>
            <a:chExt cx="912" cy="816"/>
          </a:xfrm>
        </p:grpSpPr>
        <p:sp>
          <p:nvSpPr>
            <p:cNvPr id="104502" name="Freeform 14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503" name="Freeform 14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504" name="Freeform 14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505" name="Freeform 14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506" name="Freeform 14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507" name="Freeform 14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508" name="Freeform 14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509" name="Freeform 14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510" name="Freeform 15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4469" name="Group 101"/>
          <p:cNvGrpSpPr>
            <a:grpSpLocks/>
          </p:cNvGrpSpPr>
          <p:nvPr/>
        </p:nvGrpSpPr>
        <p:grpSpPr bwMode="auto">
          <a:xfrm>
            <a:off x="1541463" y="2832100"/>
            <a:ext cx="1219200" cy="1090613"/>
            <a:chOff x="1584" y="816"/>
            <a:chExt cx="912" cy="816"/>
          </a:xfrm>
        </p:grpSpPr>
        <p:sp>
          <p:nvSpPr>
            <p:cNvPr id="104493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494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495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496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497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498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499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500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501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4470" name="Group 101"/>
          <p:cNvGrpSpPr>
            <a:grpSpLocks/>
          </p:cNvGrpSpPr>
          <p:nvPr/>
        </p:nvGrpSpPr>
        <p:grpSpPr bwMode="auto">
          <a:xfrm>
            <a:off x="1541463" y="28321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04484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485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486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487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C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488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C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489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C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490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491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492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4471" name="AutoShape 81"/>
          <p:cNvSpPr>
            <a:spLocks noChangeArrowheads="1"/>
          </p:cNvSpPr>
          <p:nvPr/>
        </p:nvSpPr>
        <p:spPr bwMode="auto">
          <a:xfrm>
            <a:off x="3327400" y="3124200"/>
            <a:ext cx="444500" cy="533400"/>
          </a:xfrm>
          <a:prstGeom prst="wedgeRoundRectCallout">
            <a:avLst>
              <a:gd name="adj1" fmla="val -220713"/>
              <a:gd name="adj2" fmla="val 36606"/>
              <a:gd name="adj3" fmla="val 16667"/>
            </a:avLst>
          </a:prstGeom>
          <a:noFill/>
          <a:ln w="38100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9" name="Group 101"/>
          <p:cNvGrpSpPr>
            <a:grpSpLocks/>
          </p:cNvGrpSpPr>
          <p:nvPr/>
        </p:nvGrpSpPr>
        <p:grpSpPr bwMode="auto">
          <a:xfrm>
            <a:off x="1490663" y="51435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04475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4476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4477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4478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4479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4480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4481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4482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4483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246877" name="AutoShape 93"/>
          <p:cNvSpPr>
            <a:spLocks noChangeArrowheads="1"/>
          </p:cNvSpPr>
          <p:nvPr/>
        </p:nvSpPr>
        <p:spPr bwMode="auto">
          <a:xfrm>
            <a:off x="3390900" y="3175000"/>
            <a:ext cx="444500" cy="533400"/>
          </a:xfrm>
          <a:prstGeom prst="wedgeRoundRectCallout">
            <a:avLst>
              <a:gd name="adj1" fmla="val -286431"/>
              <a:gd name="adj2" fmla="val 308037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Line 16">
            <a:extLst>
              <a:ext uri="{FF2B5EF4-FFF2-40B4-BE49-F238E27FC236}">
                <a16:creationId xmlns:a16="http://schemas.microsoft.com/office/drawing/2014/main" id="{EC7A0935-3586-5410-77C1-5BD139819C9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00500" y="2667000"/>
            <a:ext cx="533400" cy="5969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3" name="Line 16">
            <a:extLst>
              <a:ext uri="{FF2B5EF4-FFF2-40B4-BE49-F238E27FC236}">
                <a16:creationId xmlns:a16="http://schemas.microsoft.com/office/drawing/2014/main" id="{03C58E38-3809-BF3C-7ED5-FF94EDF8F8D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43200" y="3784600"/>
            <a:ext cx="660400" cy="8763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4" name="Line 16">
            <a:extLst>
              <a:ext uri="{FF2B5EF4-FFF2-40B4-BE49-F238E27FC236}">
                <a16:creationId xmlns:a16="http://schemas.microsoft.com/office/drawing/2014/main" id="{D55E6086-4832-606C-6382-C6760B8A9F9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911600" y="3822700"/>
            <a:ext cx="279400" cy="8128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5" name="Line 16">
            <a:extLst>
              <a:ext uri="{FF2B5EF4-FFF2-40B4-BE49-F238E27FC236}">
                <a16:creationId xmlns:a16="http://schemas.microsoft.com/office/drawing/2014/main" id="{203A7550-E578-A559-3E92-38DB3C47021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232400" y="2641600"/>
            <a:ext cx="520700" cy="6604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246876" name="AutoShape 92"/>
          <p:cNvSpPr>
            <a:spLocks noChangeArrowheads="1"/>
          </p:cNvSpPr>
          <p:nvPr/>
        </p:nvSpPr>
        <p:spPr bwMode="auto">
          <a:xfrm>
            <a:off x="3263900" y="3886200"/>
            <a:ext cx="4622800" cy="1981200"/>
          </a:xfrm>
          <a:prstGeom prst="cloudCallout">
            <a:avLst>
              <a:gd name="adj1" fmla="val -61023"/>
              <a:gd name="adj2" fmla="val 35014"/>
            </a:avLst>
          </a:prstGeom>
          <a:solidFill>
            <a:schemeClr val="tx1">
              <a:alpha val="83920"/>
            </a:schemeClr>
          </a:solidFill>
          <a:ln w="38100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r>
              <a:rPr lang="en-US" b="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My counter is zero, decrement parent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46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46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46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878" grpId="0" animBg="1"/>
      <p:bldP spid="246877" grpId="0" animBg="1"/>
      <p:bldP spid="246876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Oval 5"/>
          <p:cNvSpPr>
            <a:spLocks noChangeArrowheads="1"/>
          </p:cNvSpPr>
          <p:nvPr/>
        </p:nvSpPr>
        <p:spPr bwMode="auto">
          <a:xfrm>
            <a:off x="2933700" y="30924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105475" name="Oval 11"/>
          <p:cNvSpPr>
            <a:spLocks noChangeArrowheads="1"/>
          </p:cNvSpPr>
          <p:nvPr/>
        </p:nvSpPr>
        <p:spPr bwMode="auto">
          <a:xfrm>
            <a:off x="2940050" y="30924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105476" name="Rectangle 192"/>
          <p:cNvSpPr>
            <a:spLocks noChangeArrowheads="1"/>
          </p:cNvSpPr>
          <p:nvPr/>
        </p:nvSpPr>
        <p:spPr bwMode="auto">
          <a:xfrm>
            <a:off x="5994400" y="2057400"/>
            <a:ext cx="431800" cy="419100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5477" name="Footer Placeholder 2"/>
          <p:cNvSpPr txBox="1">
            <a:spLocks noGrp="1"/>
          </p:cNvSpPr>
          <p:nvPr/>
        </p:nvSpPr>
        <p:spPr bwMode="auto">
          <a:xfrm>
            <a:off x="28321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sz="14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Art of Multiprocessor Programming</a:t>
            </a:r>
          </a:p>
        </p:txBody>
      </p:sp>
      <p:sp>
        <p:nvSpPr>
          <p:cNvPr id="105478" name="Slide Number Placeholder 3"/>
          <p:cNvSpPr txBox="1">
            <a:spLocks noGrp="1"/>
          </p:cNvSpPr>
          <p:nvPr/>
        </p:nvSpPr>
        <p:spPr bwMode="auto">
          <a:xfrm>
            <a:off x="62611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0"/>
              </a:spcBef>
            </a:pPr>
            <a:fld id="{EB2CB4BF-FC8A-45B2-9F8C-50DBD13E98E9}" type="slidenum">
              <a:rPr lang="en-US" sz="14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 algn="r">
                <a:spcBef>
                  <a:spcPct val="0"/>
                </a:spcBef>
              </a:pPr>
              <a:t>99</a:t>
            </a:fld>
            <a:endParaRPr lang="en-US" sz="14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5479" name="Oval 11"/>
          <p:cNvSpPr>
            <a:spLocks noChangeArrowheads="1"/>
          </p:cNvSpPr>
          <p:nvPr/>
        </p:nvSpPr>
        <p:spPr bwMode="auto">
          <a:xfrm>
            <a:off x="4121150" y="19621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105480" name="Oval 8"/>
          <p:cNvSpPr>
            <a:spLocks noChangeArrowheads="1"/>
          </p:cNvSpPr>
          <p:nvPr/>
        </p:nvSpPr>
        <p:spPr bwMode="auto">
          <a:xfrm>
            <a:off x="1701800" y="44259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10548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Static Tree Barrier</a:t>
            </a:r>
          </a:p>
        </p:txBody>
      </p:sp>
      <p:sp>
        <p:nvSpPr>
          <p:cNvPr id="105482" name="Line 16"/>
          <p:cNvSpPr>
            <a:spLocks noChangeShapeType="1"/>
          </p:cNvSpPr>
          <p:nvPr/>
        </p:nvSpPr>
        <p:spPr bwMode="auto">
          <a:xfrm flipV="1">
            <a:off x="3848100" y="2514600"/>
            <a:ext cx="533400" cy="596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5484" name="Oval 5"/>
          <p:cNvSpPr>
            <a:spLocks noChangeArrowheads="1"/>
          </p:cNvSpPr>
          <p:nvPr/>
        </p:nvSpPr>
        <p:spPr bwMode="auto">
          <a:xfrm>
            <a:off x="3568700" y="44767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105485" name="Line 16"/>
          <p:cNvSpPr>
            <a:spLocks noChangeShapeType="1"/>
          </p:cNvSpPr>
          <p:nvPr/>
        </p:nvSpPr>
        <p:spPr bwMode="auto">
          <a:xfrm flipH="1" flipV="1">
            <a:off x="3759200" y="3670300"/>
            <a:ext cx="279400" cy="812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5486" name="Oval 11"/>
          <p:cNvSpPr>
            <a:spLocks noChangeArrowheads="1"/>
          </p:cNvSpPr>
          <p:nvPr/>
        </p:nvSpPr>
        <p:spPr bwMode="auto">
          <a:xfrm>
            <a:off x="5187950" y="31432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grpSp>
        <p:nvGrpSpPr>
          <p:cNvPr id="105488" name="Group 173"/>
          <p:cNvGrpSpPr>
            <a:grpSpLocks/>
          </p:cNvGrpSpPr>
          <p:nvPr/>
        </p:nvGrpSpPr>
        <p:grpSpPr bwMode="auto">
          <a:xfrm>
            <a:off x="5616575" y="1485900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05562" name="Rectangle 174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5563" name="Rectangle 175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5564" name="Line 176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5565" name="Rectangle 177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105489" name="Group 101"/>
          <p:cNvGrpSpPr>
            <a:grpSpLocks/>
          </p:cNvGrpSpPr>
          <p:nvPr/>
        </p:nvGrpSpPr>
        <p:grpSpPr bwMode="auto">
          <a:xfrm>
            <a:off x="1490663" y="5130800"/>
            <a:ext cx="1219200" cy="1090613"/>
            <a:chOff x="1584" y="816"/>
            <a:chExt cx="912" cy="816"/>
          </a:xfrm>
        </p:grpSpPr>
        <p:sp>
          <p:nvSpPr>
            <p:cNvPr id="105553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54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55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56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57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58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59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60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61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5490" name="Group 112"/>
          <p:cNvGrpSpPr>
            <a:grpSpLocks/>
          </p:cNvGrpSpPr>
          <p:nvPr/>
        </p:nvGrpSpPr>
        <p:grpSpPr bwMode="auto">
          <a:xfrm flipH="1">
            <a:off x="3576638" y="5207000"/>
            <a:ext cx="1219200" cy="1090613"/>
            <a:chOff x="1584" y="816"/>
            <a:chExt cx="912" cy="816"/>
          </a:xfrm>
        </p:grpSpPr>
        <p:sp>
          <p:nvSpPr>
            <p:cNvPr id="105544" name="Freeform 113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45" name="Freeform 114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46" name="Freeform 115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47" name="Freeform 116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48" name="Freeform 117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49" name="Freeform 118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50" name="Freeform 119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51" name="Freeform 120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52" name="Freeform 121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5491" name="Group 123"/>
          <p:cNvGrpSpPr>
            <a:grpSpLocks/>
          </p:cNvGrpSpPr>
          <p:nvPr/>
        </p:nvGrpSpPr>
        <p:grpSpPr bwMode="auto">
          <a:xfrm flipH="1">
            <a:off x="2744788" y="1549400"/>
            <a:ext cx="1219200" cy="1090613"/>
            <a:chOff x="1584" y="816"/>
            <a:chExt cx="912" cy="816"/>
          </a:xfrm>
        </p:grpSpPr>
        <p:sp>
          <p:nvSpPr>
            <p:cNvPr id="105535" name="Freeform 124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5536" name="Freeform 125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5537" name="Freeform 126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5538" name="Freeform 127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5539" name="Freeform 128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5540" name="Freeform 129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5541" name="Freeform 130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5542" name="Freeform 131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5543" name="Freeform 132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105492" name="Group 141"/>
          <p:cNvGrpSpPr>
            <a:grpSpLocks/>
          </p:cNvGrpSpPr>
          <p:nvPr/>
        </p:nvGrpSpPr>
        <p:grpSpPr bwMode="auto">
          <a:xfrm>
            <a:off x="5332413" y="3937000"/>
            <a:ext cx="1219200" cy="1090613"/>
            <a:chOff x="1584" y="816"/>
            <a:chExt cx="912" cy="816"/>
          </a:xfrm>
        </p:grpSpPr>
        <p:sp>
          <p:nvSpPr>
            <p:cNvPr id="105526" name="Freeform 14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27" name="Freeform 14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28" name="Freeform 14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29" name="Freeform 14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30" name="Freeform 14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31" name="Freeform 14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32" name="Freeform 14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33" name="Freeform 14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34" name="Freeform 15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5493" name="Group 101"/>
          <p:cNvGrpSpPr>
            <a:grpSpLocks/>
          </p:cNvGrpSpPr>
          <p:nvPr/>
        </p:nvGrpSpPr>
        <p:grpSpPr bwMode="auto">
          <a:xfrm>
            <a:off x="1541463" y="2832100"/>
            <a:ext cx="1219200" cy="1090613"/>
            <a:chOff x="1584" y="816"/>
            <a:chExt cx="912" cy="816"/>
          </a:xfrm>
        </p:grpSpPr>
        <p:sp>
          <p:nvSpPr>
            <p:cNvPr id="105517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18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19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20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21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22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23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24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25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5494" name="Group 101"/>
          <p:cNvGrpSpPr>
            <a:grpSpLocks/>
          </p:cNvGrpSpPr>
          <p:nvPr/>
        </p:nvGrpSpPr>
        <p:grpSpPr bwMode="auto">
          <a:xfrm>
            <a:off x="1541463" y="28321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05508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09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10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11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C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12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C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13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C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14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15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16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5495" name="AutoShape 81"/>
          <p:cNvSpPr>
            <a:spLocks noChangeArrowheads="1"/>
          </p:cNvSpPr>
          <p:nvPr/>
        </p:nvSpPr>
        <p:spPr bwMode="auto">
          <a:xfrm>
            <a:off x="3327400" y="3124200"/>
            <a:ext cx="444500" cy="533400"/>
          </a:xfrm>
          <a:prstGeom prst="wedgeRoundRectCallout">
            <a:avLst>
              <a:gd name="adj1" fmla="val -220713"/>
              <a:gd name="adj2" fmla="val 36606"/>
              <a:gd name="adj3" fmla="val 16667"/>
            </a:avLst>
          </a:prstGeom>
          <a:noFill/>
          <a:ln w="38100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5496" name="Group 101"/>
          <p:cNvGrpSpPr>
            <a:grpSpLocks/>
          </p:cNvGrpSpPr>
          <p:nvPr/>
        </p:nvGrpSpPr>
        <p:grpSpPr bwMode="auto">
          <a:xfrm>
            <a:off x="1490663" y="51435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05499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00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01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02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03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04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05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06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07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5498" name="AutoShape 93"/>
          <p:cNvSpPr>
            <a:spLocks noChangeArrowheads="1"/>
          </p:cNvSpPr>
          <p:nvPr/>
        </p:nvSpPr>
        <p:spPr bwMode="auto">
          <a:xfrm>
            <a:off x="5867400" y="1955800"/>
            <a:ext cx="685800" cy="647700"/>
          </a:xfrm>
          <a:prstGeom prst="wedgeRoundRectCallout">
            <a:avLst>
              <a:gd name="adj1" fmla="val -542130"/>
              <a:gd name="adj2" fmla="val 458579"/>
              <a:gd name="adj3" fmla="val 16667"/>
            </a:avLst>
          </a:prstGeom>
          <a:noFill/>
          <a:ln w="38100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Line 16">
            <a:extLst>
              <a:ext uri="{FF2B5EF4-FFF2-40B4-BE49-F238E27FC236}">
                <a16:creationId xmlns:a16="http://schemas.microsoft.com/office/drawing/2014/main" id="{5C32B556-BB8D-16CA-B952-F7A72014806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00500" y="2667000"/>
            <a:ext cx="533400" cy="5969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3" name="Line 16">
            <a:extLst>
              <a:ext uri="{FF2B5EF4-FFF2-40B4-BE49-F238E27FC236}">
                <a16:creationId xmlns:a16="http://schemas.microsoft.com/office/drawing/2014/main" id="{576F5287-A3FC-7AF3-427F-3304BE3A6B8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43200" y="3784600"/>
            <a:ext cx="660400" cy="8763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4" name="Line 16">
            <a:extLst>
              <a:ext uri="{FF2B5EF4-FFF2-40B4-BE49-F238E27FC236}">
                <a16:creationId xmlns:a16="http://schemas.microsoft.com/office/drawing/2014/main" id="{B34B2672-3BE8-16DF-9E7C-79860830278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911600" y="3822700"/>
            <a:ext cx="279400" cy="8128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5" name="Line 16">
            <a:extLst>
              <a:ext uri="{FF2B5EF4-FFF2-40B4-BE49-F238E27FC236}">
                <a16:creationId xmlns:a16="http://schemas.microsoft.com/office/drawing/2014/main" id="{9F6E2CF9-6FCD-E3BC-DDF6-8A88307ADA6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232400" y="2641600"/>
            <a:ext cx="520700" cy="6604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05497" name="AutoShape 92"/>
          <p:cNvSpPr>
            <a:spLocks noChangeArrowheads="1"/>
          </p:cNvSpPr>
          <p:nvPr/>
        </p:nvSpPr>
        <p:spPr bwMode="auto">
          <a:xfrm>
            <a:off x="3263900" y="3886200"/>
            <a:ext cx="3263900" cy="1625600"/>
          </a:xfrm>
          <a:prstGeom prst="cloudCallout">
            <a:avLst>
              <a:gd name="adj1" fmla="val -63083"/>
              <a:gd name="adj2" fmla="val 53611"/>
            </a:avLst>
          </a:prstGeom>
          <a:solidFill>
            <a:schemeClr val="tx1">
              <a:alpha val="83920"/>
            </a:schemeClr>
          </a:solidFill>
          <a:ln w="38100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r>
              <a:rPr lang="en-US" b="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Spin on blue done flag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Oval 11"/>
          <p:cNvSpPr>
            <a:spLocks noChangeArrowheads="1"/>
          </p:cNvSpPr>
          <p:nvPr/>
        </p:nvSpPr>
        <p:spPr bwMode="auto">
          <a:xfrm>
            <a:off x="4121150" y="19621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250985" name="Oval 11"/>
          <p:cNvSpPr>
            <a:spLocks noChangeArrowheads="1"/>
          </p:cNvSpPr>
          <p:nvPr/>
        </p:nvSpPr>
        <p:spPr bwMode="auto">
          <a:xfrm>
            <a:off x="4121150" y="19494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106500" name="Oval 5"/>
          <p:cNvSpPr>
            <a:spLocks noChangeArrowheads="1"/>
          </p:cNvSpPr>
          <p:nvPr/>
        </p:nvSpPr>
        <p:spPr bwMode="auto">
          <a:xfrm>
            <a:off x="2933700" y="30924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106501" name="Oval 11"/>
          <p:cNvSpPr>
            <a:spLocks noChangeArrowheads="1"/>
          </p:cNvSpPr>
          <p:nvPr/>
        </p:nvSpPr>
        <p:spPr bwMode="auto">
          <a:xfrm>
            <a:off x="2940050" y="30924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106502" name="Rectangle 192"/>
          <p:cNvSpPr>
            <a:spLocks noChangeArrowheads="1"/>
          </p:cNvSpPr>
          <p:nvPr/>
        </p:nvSpPr>
        <p:spPr bwMode="auto">
          <a:xfrm>
            <a:off x="5994400" y="2057400"/>
            <a:ext cx="431800" cy="419100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6503" name="Footer Placeholder 2"/>
          <p:cNvSpPr txBox="1">
            <a:spLocks noGrp="1"/>
          </p:cNvSpPr>
          <p:nvPr/>
        </p:nvSpPr>
        <p:spPr bwMode="auto">
          <a:xfrm>
            <a:off x="28321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sz="14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Art of Multiprocessor Programming</a:t>
            </a:r>
          </a:p>
        </p:txBody>
      </p:sp>
      <p:sp>
        <p:nvSpPr>
          <p:cNvPr id="106504" name="Slide Number Placeholder 3"/>
          <p:cNvSpPr txBox="1">
            <a:spLocks noGrp="1"/>
          </p:cNvSpPr>
          <p:nvPr/>
        </p:nvSpPr>
        <p:spPr bwMode="auto">
          <a:xfrm>
            <a:off x="62611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0"/>
              </a:spcBef>
            </a:pPr>
            <a:fld id="{E6992920-1BFB-4B8B-9801-25655D83261E}" type="slidenum">
              <a:rPr lang="en-US" sz="14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 algn="r">
                <a:spcBef>
                  <a:spcPct val="0"/>
                </a:spcBef>
              </a:pPr>
              <a:t>100</a:t>
            </a:fld>
            <a:endParaRPr lang="en-US" sz="14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6505" name="Oval 8"/>
          <p:cNvSpPr>
            <a:spLocks noChangeArrowheads="1"/>
          </p:cNvSpPr>
          <p:nvPr/>
        </p:nvSpPr>
        <p:spPr bwMode="auto">
          <a:xfrm>
            <a:off x="1701800" y="44259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106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Static Tree Barrier</a:t>
            </a:r>
          </a:p>
        </p:txBody>
      </p:sp>
      <p:sp>
        <p:nvSpPr>
          <p:cNvPr id="106507" name="Line 16"/>
          <p:cNvSpPr>
            <a:spLocks noChangeShapeType="1"/>
          </p:cNvSpPr>
          <p:nvPr/>
        </p:nvSpPr>
        <p:spPr bwMode="auto">
          <a:xfrm flipV="1">
            <a:off x="3848100" y="2514600"/>
            <a:ext cx="533400" cy="596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6509" name="Oval 5"/>
          <p:cNvSpPr>
            <a:spLocks noChangeArrowheads="1"/>
          </p:cNvSpPr>
          <p:nvPr/>
        </p:nvSpPr>
        <p:spPr bwMode="auto">
          <a:xfrm>
            <a:off x="3568700" y="44767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106510" name="Line 16"/>
          <p:cNvSpPr>
            <a:spLocks noChangeShapeType="1"/>
          </p:cNvSpPr>
          <p:nvPr/>
        </p:nvSpPr>
        <p:spPr bwMode="auto">
          <a:xfrm flipH="1" flipV="1">
            <a:off x="3759200" y="3670300"/>
            <a:ext cx="279400" cy="812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6511" name="Oval 11"/>
          <p:cNvSpPr>
            <a:spLocks noChangeArrowheads="1"/>
          </p:cNvSpPr>
          <p:nvPr/>
        </p:nvSpPr>
        <p:spPr bwMode="auto">
          <a:xfrm>
            <a:off x="5187950" y="31432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grpSp>
        <p:nvGrpSpPr>
          <p:cNvPr id="106513" name="Group 173"/>
          <p:cNvGrpSpPr>
            <a:grpSpLocks/>
          </p:cNvGrpSpPr>
          <p:nvPr/>
        </p:nvGrpSpPr>
        <p:grpSpPr bwMode="auto">
          <a:xfrm>
            <a:off x="5616575" y="1485900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06597" name="Rectangle 174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6598" name="Rectangle 175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6599" name="Line 176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6600" name="Rectangle 177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106514" name="Group 101"/>
          <p:cNvGrpSpPr>
            <a:grpSpLocks/>
          </p:cNvGrpSpPr>
          <p:nvPr/>
        </p:nvGrpSpPr>
        <p:grpSpPr bwMode="auto">
          <a:xfrm>
            <a:off x="1490663" y="5130800"/>
            <a:ext cx="1219200" cy="1090613"/>
            <a:chOff x="1584" y="816"/>
            <a:chExt cx="912" cy="816"/>
          </a:xfrm>
        </p:grpSpPr>
        <p:sp>
          <p:nvSpPr>
            <p:cNvPr id="106588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89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90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91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92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93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94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95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96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6515" name="Group 112"/>
          <p:cNvGrpSpPr>
            <a:grpSpLocks/>
          </p:cNvGrpSpPr>
          <p:nvPr/>
        </p:nvGrpSpPr>
        <p:grpSpPr bwMode="auto">
          <a:xfrm flipH="1">
            <a:off x="3576638" y="5207000"/>
            <a:ext cx="1219200" cy="1090613"/>
            <a:chOff x="1584" y="816"/>
            <a:chExt cx="912" cy="816"/>
          </a:xfrm>
        </p:grpSpPr>
        <p:sp>
          <p:nvSpPr>
            <p:cNvPr id="106579" name="Freeform 113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80" name="Freeform 114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81" name="Freeform 115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82" name="Freeform 116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83" name="Freeform 117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84" name="Freeform 118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85" name="Freeform 119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86" name="Freeform 120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87" name="Freeform 121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6516" name="Group 123"/>
          <p:cNvGrpSpPr>
            <a:grpSpLocks/>
          </p:cNvGrpSpPr>
          <p:nvPr/>
        </p:nvGrpSpPr>
        <p:grpSpPr bwMode="auto">
          <a:xfrm flipH="1">
            <a:off x="2744788" y="1549400"/>
            <a:ext cx="1219200" cy="1090613"/>
            <a:chOff x="1584" y="816"/>
            <a:chExt cx="912" cy="816"/>
          </a:xfrm>
        </p:grpSpPr>
        <p:sp>
          <p:nvSpPr>
            <p:cNvPr id="106570" name="Freeform 124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71" name="Freeform 125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72" name="Freeform 126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73" name="Freeform 127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74" name="Freeform 128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75" name="Freeform 129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76" name="Freeform 130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77" name="Freeform 131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78" name="Freeform 132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6517" name="Group 141"/>
          <p:cNvGrpSpPr>
            <a:grpSpLocks/>
          </p:cNvGrpSpPr>
          <p:nvPr/>
        </p:nvGrpSpPr>
        <p:grpSpPr bwMode="auto">
          <a:xfrm>
            <a:off x="5332413" y="3937000"/>
            <a:ext cx="1219200" cy="1090613"/>
            <a:chOff x="1584" y="816"/>
            <a:chExt cx="912" cy="816"/>
          </a:xfrm>
        </p:grpSpPr>
        <p:sp>
          <p:nvSpPr>
            <p:cNvPr id="106561" name="Freeform 14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62" name="Freeform 14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63" name="Freeform 14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64" name="Freeform 14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65" name="Freeform 14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66" name="Freeform 14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67" name="Freeform 14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68" name="Freeform 14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69" name="Freeform 15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6518" name="Group 101"/>
          <p:cNvGrpSpPr>
            <a:grpSpLocks/>
          </p:cNvGrpSpPr>
          <p:nvPr/>
        </p:nvGrpSpPr>
        <p:grpSpPr bwMode="auto">
          <a:xfrm>
            <a:off x="1541463" y="2832100"/>
            <a:ext cx="1219200" cy="1090613"/>
            <a:chOff x="1584" y="816"/>
            <a:chExt cx="912" cy="816"/>
          </a:xfrm>
        </p:grpSpPr>
        <p:sp>
          <p:nvSpPr>
            <p:cNvPr id="106552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53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54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55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56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57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58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59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60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6519" name="Group 101"/>
          <p:cNvGrpSpPr>
            <a:grpSpLocks/>
          </p:cNvGrpSpPr>
          <p:nvPr/>
        </p:nvGrpSpPr>
        <p:grpSpPr bwMode="auto">
          <a:xfrm>
            <a:off x="1541463" y="28321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06543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44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45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46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C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47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C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48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C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49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50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51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6520" name="AutoShape 81"/>
          <p:cNvSpPr>
            <a:spLocks noChangeArrowheads="1"/>
          </p:cNvSpPr>
          <p:nvPr/>
        </p:nvSpPr>
        <p:spPr bwMode="auto">
          <a:xfrm>
            <a:off x="3327400" y="3124200"/>
            <a:ext cx="444500" cy="533400"/>
          </a:xfrm>
          <a:prstGeom prst="wedgeRoundRectCallout">
            <a:avLst>
              <a:gd name="adj1" fmla="val -220713"/>
              <a:gd name="adj2" fmla="val 36606"/>
              <a:gd name="adj3" fmla="val 16667"/>
            </a:avLst>
          </a:prstGeom>
          <a:noFill/>
          <a:ln w="38100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6521" name="Group 101"/>
          <p:cNvGrpSpPr>
            <a:grpSpLocks/>
          </p:cNvGrpSpPr>
          <p:nvPr/>
        </p:nvGrpSpPr>
        <p:grpSpPr bwMode="auto">
          <a:xfrm>
            <a:off x="1490663" y="51435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06534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35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36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37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38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39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40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41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42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6522" name="AutoShape 93"/>
          <p:cNvSpPr>
            <a:spLocks noChangeArrowheads="1"/>
          </p:cNvSpPr>
          <p:nvPr/>
        </p:nvSpPr>
        <p:spPr bwMode="auto">
          <a:xfrm>
            <a:off x="5867400" y="1955800"/>
            <a:ext cx="685800" cy="647700"/>
          </a:xfrm>
          <a:prstGeom prst="wedgeRoundRectCallout">
            <a:avLst>
              <a:gd name="adj1" fmla="val -542130"/>
              <a:gd name="adj2" fmla="val 458579"/>
              <a:gd name="adj3" fmla="val 16667"/>
            </a:avLst>
          </a:prstGeom>
          <a:noFill/>
          <a:ln w="38100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" name="Group 141"/>
          <p:cNvGrpSpPr>
            <a:grpSpLocks/>
          </p:cNvGrpSpPr>
          <p:nvPr/>
        </p:nvGrpSpPr>
        <p:grpSpPr bwMode="auto">
          <a:xfrm>
            <a:off x="5357813" y="39497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06525" name="Freeform 14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26" name="Freeform 14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27" name="Freeform 14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28" name="Freeform 14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29" name="Freeform 14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30" name="Freeform 14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31" name="Freeform 14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32" name="Freeform 14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33" name="Freeform 15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50984" name="AutoShape 104"/>
          <p:cNvSpPr>
            <a:spLocks noChangeArrowheads="1"/>
          </p:cNvSpPr>
          <p:nvPr/>
        </p:nvSpPr>
        <p:spPr bwMode="auto">
          <a:xfrm>
            <a:off x="4495800" y="2006600"/>
            <a:ext cx="444500" cy="533400"/>
          </a:xfrm>
          <a:prstGeom prst="wedgeRoundRectCallout">
            <a:avLst>
              <a:gd name="adj1" fmla="val 190713"/>
              <a:gd name="adj2" fmla="val 303273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Line 16">
            <a:extLst>
              <a:ext uri="{FF2B5EF4-FFF2-40B4-BE49-F238E27FC236}">
                <a16:creationId xmlns:a16="http://schemas.microsoft.com/office/drawing/2014/main" id="{6A83EBD7-8071-400F-99D3-DBF13A7D5DE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00500" y="2667000"/>
            <a:ext cx="533400" cy="5969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3" name="Line 16">
            <a:extLst>
              <a:ext uri="{FF2B5EF4-FFF2-40B4-BE49-F238E27FC236}">
                <a16:creationId xmlns:a16="http://schemas.microsoft.com/office/drawing/2014/main" id="{C2CB9403-0CE5-F626-5BE4-873D9942302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43200" y="3784600"/>
            <a:ext cx="660400" cy="8763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4" name="Line 16">
            <a:extLst>
              <a:ext uri="{FF2B5EF4-FFF2-40B4-BE49-F238E27FC236}">
                <a16:creationId xmlns:a16="http://schemas.microsoft.com/office/drawing/2014/main" id="{E0970C60-5118-0F84-86A3-0CBC5CE20C7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911600" y="3822700"/>
            <a:ext cx="279400" cy="8128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5" name="Line 16">
            <a:extLst>
              <a:ext uri="{FF2B5EF4-FFF2-40B4-BE49-F238E27FC236}">
                <a16:creationId xmlns:a16="http://schemas.microsoft.com/office/drawing/2014/main" id="{7199676F-5BA8-D1D6-3E45-D61C2DC52F2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232400" y="2641600"/>
            <a:ext cx="520700" cy="6604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50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50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0985" grpId="0" animBg="1"/>
      <p:bldP spid="250984" grpId="0" animBg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Oval 11"/>
          <p:cNvSpPr>
            <a:spLocks noChangeArrowheads="1"/>
          </p:cNvSpPr>
          <p:nvPr/>
        </p:nvSpPr>
        <p:spPr bwMode="auto">
          <a:xfrm>
            <a:off x="4121150" y="19621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107523" name="Oval 11"/>
          <p:cNvSpPr>
            <a:spLocks noChangeArrowheads="1"/>
          </p:cNvSpPr>
          <p:nvPr/>
        </p:nvSpPr>
        <p:spPr bwMode="auto">
          <a:xfrm>
            <a:off x="4121150" y="19494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107524" name="Oval 5"/>
          <p:cNvSpPr>
            <a:spLocks noChangeArrowheads="1"/>
          </p:cNvSpPr>
          <p:nvPr/>
        </p:nvSpPr>
        <p:spPr bwMode="auto">
          <a:xfrm>
            <a:off x="2933700" y="30924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107525" name="Oval 11"/>
          <p:cNvSpPr>
            <a:spLocks noChangeArrowheads="1"/>
          </p:cNvSpPr>
          <p:nvPr/>
        </p:nvSpPr>
        <p:spPr bwMode="auto">
          <a:xfrm>
            <a:off x="2940050" y="30924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107526" name="Rectangle 192"/>
          <p:cNvSpPr>
            <a:spLocks noChangeArrowheads="1"/>
          </p:cNvSpPr>
          <p:nvPr/>
        </p:nvSpPr>
        <p:spPr bwMode="auto">
          <a:xfrm>
            <a:off x="5994400" y="2057400"/>
            <a:ext cx="431800" cy="419100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7527" name="Footer Placeholder 2"/>
          <p:cNvSpPr txBox="1">
            <a:spLocks noGrp="1"/>
          </p:cNvSpPr>
          <p:nvPr/>
        </p:nvSpPr>
        <p:spPr bwMode="auto">
          <a:xfrm>
            <a:off x="28321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sz="1400" b="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Art of Multiprocessor Programming</a:t>
            </a:r>
          </a:p>
        </p:txBody>
      </p:sp>
      <p:sp>
        <p:nvSpPr>
          <p:cNvPr id="107528" name="Slide Number Placeholder 3"/>
          <p:cNvSpPr txBox="1">
            <a:spLocks noGrp="1"/>
          </p:cNvSpPr>
          <p:nvPr/>
        </p:nvSpPr>
        <p:spPr bwMode="auto">
          <a:xfrm>
            <a:off x="62611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0"/>
              </a:spcBef>
            </a:pPr>
            <a:fld id="{C51BAFA9-B2D5-4BC4-8B69-454D8D7AA272}" type="slidenum">
              <a:rPr lang="en-US" sz="1400" b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pPr algn="r">
                <a:spcBef>
                  <a:spcPct val="0"/>
                </a:spcBef>
              </a:pPr>
              <a:t>101</a:t>
            </a:fld>
            <a:endParaRPr lang="en-US" sz="1400" b="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7529" name="Oval 8"/>
          <p:cNvSpPr>
            <a:spLocks noChangeArrowheads="1"/>
          </p:cNvSpPr>
          <p:nvPr/>
        </p:nvSpPr>
        <p:spPr bwMode="auto">
          <a:xfrm>
            <a:off x="1701800" y="44259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107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73155"/>
            <a:ext cx="7772400" cy="114300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Static Tree Barrier</a:t>
            </a:r>
          </a:p>
        </p:txBody>
      </p:sp>
      <p:sp>
        <p:nvSpPr>
          <p:cNvPr id="107531" name="Line 16"/>
          <p:cNvSpPr>
            <a:spLocks noChangeShapeType="1"/>
          </p:cNvSpPr>
          <p:nvPr/>
        </p:nvSpPr>
        <p:spPr bwMode="auto">
          <a:xfrm flipV="1">
            <a:off x="3848100" y="2514600"/>
            <a:ext cx="533400" cy="596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7532" name="Line 16"/>
          <p:cNvSpPr>
            <a:spLocks noChangeShapeType="1"/>
          </p:cNvSpPr>
          <p:nvPr/>
        </p:nvSpPr>
        <p:spPr bwMode="auto">
          <a:xfrm flipV="1">
            <a:off x="2590800" y="3632200"/>
            <a:ext cx="660400" cy="8763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7533" name="Oval 5"/>
          <p:cNvSpPr>
            <a:spLocks noChangeArrowheads="1"/>
          </p:cNvSpPr>
          <p:nvPr/>
        </p:nvSpPr>
        <p:spPr bwMode="auto">
          <a:xfrm>
            <a:off x="3568700" y="44767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107534" name="Line 16"/>
          <p:cNvSpPr>
            <a:spLocks noChangeShapeType="1"/>
          </p:cNvSpPr>
          <p:nvPr/>
        </p:nvSpPr>
        <p:spPr bwMode="auto">
          <a:xfrm flipH="1" flipV="1">
            <a:off x="3759200" y="3670300"/>
            <a:ext cx="279400" cy="812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7535" name="Oval 11"/>
          <p:cNvSpPr>
            <a:spLocks noChangeArrowheads="1"/>
          </p:cNvSpPr>
          <p:nvPr/>
        </p:nvSpPr>
        <p:spPr bwMode="auto">
          <a:xfrm>
            <a:off x="5187950" y="31432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107536" name="Line 16"/>
          <p:cNvSpPr>
            <a:spLocks noChangeShapeType="1"/>
          </p:cNvSpPr>
          <p:nvPr/>
        </p:nvSpPr>
        <p:spPr bwMode="auto">
          <a:xfrm flipH="1" flipV="1">
            <a:off x="5080000" y="2489200"/>
            <a:ext cx="520700" cy="660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7537" name="Group 173"/>
          <p:cNvGrpSpPr>
            <a:grpSpLocks/>
          </p:cNvGrpSpPr>
          <p:nvPr/>
        </p:nvGrpSpPr>
        <p:grpSpPr bwMode="auto">
          <a:xfrm>
            <a:off x="5616575" y="1485900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07621" name="Rectangle 174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7622" name="Rectangle 175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7623" name="Line 176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7624" name="Rectangle 177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107538" name="Group 101"/>
          <p:cNvGrpSpPr>
            <a:grpSpLocks/>
          </p:cNvGrpSpPr>
          <p:nvPr/>
        </p:nvGrpSpPr>
        <p:grpSpPr bwMode="auto">
          <a:xfrm>
            <a:off x="1490663" y="5130800"/>
            <a:ext cx="1219200" cy="1090613"/>
            <a:chOff x="1584" y="816"/>
            <a:chExt cx="912" cy="816"/>
          </a:xfrm>
        </p:grpSpPr>
        <p:sp>
          <p:nvSpPr>
            <p:cNvPr id="107612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7613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7614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7615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7616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7617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7618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7619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7620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107539" name="Group 112"/>
          <p:cNvGrpSpPr>
            <a:grpSpLocks/>
          </p:cNvGrpSpPr>
          <p:nvPr/>
        </p:nvGrpSpPr>
        <p:grpSpPr bwMode="auto">
          <a:xfrm flipH="1">
            <a:off x="3576638" y="5207000"/>
            <a:ext cx="1219200" cy="1090613"/>
            <a:chOff x="1584" y="816"/>
            <a:chExt cx="912" cy="816"/>
          </a:xfrm>
        </p:grpSpPr>
        <p:sp>
          <p:nvSpPr>
            <p:cNvPr id="107603" name="Freeform 113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7604" name="Freeform 114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7605" name="Freeform 115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7606" name="Freeform 116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7607" name="Freeform 117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7608" name="Freeform 118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7609" name="Freeform 119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7610" name="Freeform 120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7611" name="Freeform 121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107540" name="Group 123"/>
          <p:cNvGrpSpPr>
            <a:grpSpLocks/>
          </p:cNvGrpSpPr>
          <p:nvPr/>
        </p:nvGrpSpPr>
        <p:grpSpPr bwMode="auto">
          <a:xfrm flipH="1">
            <a:off x="2744788" y="1549400"/>
            <a:ext cx="1219200" cy="1090613"/>
            <a:chOff x="1584" y="816"/>
            <a:chExt cx="912" cy="816"/>
          </a:xfrm>
        </p:grpSpPr>
        <p:sp>
          <p:nvSpPr>
            <p:cNvPr id="107594" name="Freeform 124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7595" name="Freeform 125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7596" name="Freeform 126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7597" name="Freeform 127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7598" name="Freeform 128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7599" name="Freeform 129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7600" name="Freeform 130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7601" name="Freeform 131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7602" name="Freeform 132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107541" name="Group 141"/>
          <p:cNvGrpSpPr>
            <a:grpSpLocks/>
          </p:cNvGrpSpPr>
          <p:nvPr/>
        </p:nvGrpSpPr>
        <p:grpSpPr bwMode="auto">
          <a:xfrm>
            <a:off x="5332413" y="3937000"/>
            <a:ext cx="1219200" cy="1090613"/>
            <a:chOff x="1584" y="816"/>
            <a:chExt cx="912" cy="816"/>
          </a:xfrm>
        </p:grpSpPr>
        <p:sp>
          <p:nvSpPr>
            <p:cNvPr id="107585" name="Freeform 14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586" name="Freeform 14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587" name="Freeform 14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588" name="Freeform 14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589" name="Freeform 14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590" name="Freeform 14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591" name="Freeform 14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592" name="Freeform 14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593" name="Freeform 15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7542" name="Group 101"/>
          <p:cNvGrpSpPr>
            <a:grpSpLocks/>
          </p:cNvGrpSpPr>
          <p:nvPr/>
        </p:nvGrpSpPr>
        <p:grpSpPr bwMode="auto">
          <a:xfrm>
            <a:off x="1541463" y="2832100"/>
            <a:ext cx="1219200" cy="1090613"/>
            <a:chOff x="1584" y="816"/>
            <a:chExt cx="912" cy="816"/>
          </a:xfrm>
        </p:grpSpPr>
        <p:sp>
          <p:nvSpPr>
            <p:cNvPr id="107576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577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578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579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580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581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582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583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584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7543" name="Group 101"/>
          <p:cNvGrpSpPr>
            <a:grpSpLocks/>
          </p:cNvGrpSpPr>
          <p:nvPr/>
        </p:nvGrpSpPr>
        <p:grpSpPr bwMode="auto">
          <a:xfrm>
            <a:off x="1541463" y="2819436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07567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568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569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570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C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571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C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572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C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573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574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575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7544" name="AutoShape 82"/>
          <p:cNvSpPr>
            <a:spLocks noChangeArrowheads="1"/>
          </p:cNvSpPr>
          <p:nvPr/>
        </p:nvSpPr>
        <p:spPr bwMode="auto">
          <a:xfrm>
            <a:off x="3327400" y="3124200"/>
            <a:ext cx="444500" cy="533400"/>
          </a:xfrm>
          <a:prstGeom prst="wedgeRoundRectCallout">
            <a:avLst>
              <a:gd name="adj1" fmla="val -220713"/>
              <a:gd name="adj2" fmla="val 36606"/>
              <a:gd name="adj3" fmla="val 16667"/>
            </a:avLst>
          </a:prstGeom>
          <a:noFill/>
          <a:ln w="38100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7545" name="Group 101"/>
          <p:cNvGrpSpPr>
            <a:grpSpLocks/>
          </p:cNvGrpSpPr>
          <p:nvPr/>
        </p:nvGrpSpPr>
        <p:grpSpPr bwMode="auto">
          <a:xfrm>
            <a:off x="1490663" y="5130836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07558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7559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7560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7561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7562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7563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7564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7565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7566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107546" name="AutoShape 93"/>
          <p:cNvSpPr>
            <a:spLocks noChangeArrowheads="1"/>
          </p:cNvSpPr>
          <p:nvPr/>
        </p:nvSpPr>
        <p:spPr bwMode="auto">
          <a:xfrm>
            <a:off x="5867400" y="1955800"/>
            <a:ext cx="685800" cy="647700"/>
          </a:xfrm>
          <a:prstGeom prst="wedgeRoundRectCallout">
            <a:avLst>
              <a:gd name="adj1" fmla="val -542130"/>
              <a:gd name="adj2" fmla="val 458579"/>
              <a:gd name="adj3" fmla="val 16667"/>
            </a:avLst>
          </a:prstGeom>
          <a:noFill/>
          <a:ln w="38100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7547" name="Group 141"/>
          <p:cNvGrpSpPr>
            <a:grpSpLocks/>
          </p:cNvGrpSpPr>
          <p:nvPr/>
        </p:nvGrpSpPr>
        <p:grpSpPr bwMode="auto">
          <a:xfrm>
            <a:off x="5357813" y="39497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07549" name="Freeform 14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550" name="Freeform 14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551" name="Freeform 14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552" name="Freeform 14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553" name="Freeform 14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554" name="Freeform 14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555" name="Freeform 14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556" name="Freeform 14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557" name="Freeform 15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7548" name="AutoShape 104"/>
          <p:cNvSpPr>
            <a:spLocks noChangeArrowheads="1"/>
          </p:cNvSpPr>
          <p:nvPr/>
        </p:nvSpPr>
        <p:spPr bwMode="auto">
          <a:xfrm>
            <a:off x="5981700" y="2006600"/>
            <a:ext cx="584200" cy="635000"/>
          </a:xfrm>
          <a:prstGeom prst="wedgeRoundRectCallout">
            <a:avLst>
              <a:gd name="adj1" fmla="val -75542"/>
              <a:gd name="adj2" fmla="val 232750"/>
              <a:gd name="adj3" fmla="val 16667"/>
            </a:avLst>
          </a:prstGeom>
          <a:noFill/>
          <a:ln w="38100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Line 16">
            <a:extLst>
              <a:ext uri="{FF2B5EF4-FFF2-40B4-BE49-F238E27FC236}">
                <a16:creationId xmlns:a16="http://schemas.microsoft.com/office/drawing/2014/main" id="{01667C31-763B-A6D8-5674-D034DBD5B61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00500" y="2667000"/>
            <a:ext cx="533400" cy="5969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3" name="Line 16">
            <a:extLst>
              <a:ext uri="{FF2B5EF4-FFF2-40B4-BE49-F238E27FC236}">
                <a16:creationId xmlns:a16="http://schemas.microsoft.com/office/drawing/2014/main" id="{41013CB8-A971-077C-6835-04B42F7C44F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43200" y="3784600"/>
            <a:ext cx="660400" cy="8763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4" name="Line 16">
            <a:extLst>
              <a:ext uri="{FF2B5EF4-FFF2-40B4-BE49-F238E27FC236}">
                <a16:creationId xmlns:a16="http://schemas.microsoft.com/office/drawing/2014/main" id="{3A8E8D96-5E30-B223-1D97-214A1EDCFA4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911600" y="3822700"/>
            <a:ext cx="279400" cy="8128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5" name="Line 16">
            <a:extLst>
              <a:ext uri="{FF2B5EF4-FFF2-40B4-BE49-F238E27FC236}">
                <a16:creationId xmlns:a16="http://schemas.microsoft.com/office/drawing/2014/main" id="{8498DD32-79FA-5992-7FF5-A957AF46439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232400" y="2641600"/>
            <a:ext cx="520700" cy="6604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Oval 11"/>
          <p:cNvSpPr>
            <a:spLocks noChangeArrowheads="1"/>
          </p:cNvSpPr>
          <p:nvPr/>
        </p:nvSpPr>
        <p:spPr bwMode="auto">
          <a:xfrm>
            <a:off x="4121150" y="19621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108547" name="Oval 11"/>
          <p:cNvSpPr>
            <a:spLocks noChangeArrowheads="1"/>
          </p:cNvSpPr>
          <p:nvPr/>
        </p:nvSpPr>
        <p:spPr bwMode="auto">
          <a:xfrm>
            <a:off x="4121150" y="19494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108548" name="Oval 5"/>
          <p:cNvSpPr>
            <a:spLocks noChangeArrowheads="1"/>
          </p:cNvSpPr>
          <p:nvPr/>
        </p:nvSpPr>
        <p:spPr bwMode="auto">
          <a:xfrm>
            <a:off x="2933700" y="30924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108549" name="Oval 11"/>
          <p:cNvSpPr>
            <a:spLocks noChangeArrowheads="1"/>
          </p:cNvSpPr>
          <p:nvPr/>
        </p:nvSpPr>
        <p:spPr bwMode="auto">
          <a:xfrm>
            <a:off x="2940050" y="30924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108550" name="Rectangle 192"/>
          <p:cNvSpPr>
            <a:spLocks noChangeArrowheads="1"/>
          </p:cNvSpPr>
          <p:nvPr/>
        </p:nvSpPr>
        <p:spPr bwMode="auto">
          <a:xfrm>
            <a:off x="5994400" y="2057400"/>
            <a:ext cx="431800" cy="419100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8551" name="Footer Placeholder 2"/>
          <p:cNvSpPr txBox="1">
            <a:spLocks noGrp="1"/>
          </p:cNvSpPr>
          <p:nvPr/>
        </p:nvSpPr>
        <p:spPr bwMode="auto">
          <a:xfrm>
            <a:off x="28321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sz="1400" b="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Art of Multiprocessor Programming</a:t>
            </a:r>
          </a:p>
        </p:txBody>
      </p:sp>
      <p:sp>
        <p:nvSpPr>
          <p:cNvPr id="108552" name="Slide Number Placeholder 3"/>
          <p:cNvSpPr txBox="1">
            <a:spLocks noGrp="1"/>
          </p:cNvSpPr>
          <p:nvPr/>
        </p:nvSpPr>
        <p:spPr bwMode="auto">
          <a:xfrm>
            <a:off x="62611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0"/>
              </a:spcBef>
            </a:pPr>
            <a:fld id="{B76AB505-6DC7-425D-9DD3-05CD248AA4B7}" type="slidenum">
              <a:rPr lang="en-US" sz="14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 algn="r">
                <a:spcBef>
                  <a:spcPct val="0"/>
                </a:spcBef>
              </a:pPr>
              <a:t>102</a:t>
            </a:fld>
            <a:endParaRPr lang="en-US" sz="14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8553" name="Oval 8"/>
          <p:cNvSpPr>
            <a:spLocks noChangeArrowheads="1"/>
          </p:cNvSpPr>
          <p:nvPr/>
        </p:nvSpPr>
        <p:spPr bwMode="auto">
          <a:xfrm>
            <a:off x="1701800" y="44259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108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Static Tree Barrier</a:t>
            </a:r>
          </a:p>
        </p:txBody>
      </p:sp>
      <p:sp>
        <p:nvSpPr>
          <p:cNvPr id="108555" name="Line 16"/>
          <p:cNvSpPr>
            <a:spLocks noChangeShapeType="1"/>
          </p:cNvSpPr>
          <p:nvPr/>
        </p:nvSpPr>
        <p:spPr bwMode="auto">
          <a:xfrm flipV="1">
            <a:off x="3848100" y="2514600"/>
            <a:ext cx="533400" cy="596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8557" name="Oval 5"/>
          <p:cNvSpPr>
            <a:spLocks noChangeArrowheads="1"/>
          </p:cNvSpPr>
          <p:nvPr/>
        </p:nvSpPr>
        <p:spPr bwMode="auto">
          <a:xfrm>
            <a:off x="3568700" y="44767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108558" name="Line 16"/>
          <p:cNvSpPr>
            <a:spLocks noChangeShapeType="1"/>
          </p:cNvSpPr>
          <p:nvPr/>
        </p:nvSpPr>
        <p:spPr bwMode="auto">
          <a:xfrm flipH="1" flipV="1">
            <a:off x="3759200" y="3670300"/>
            <a:ext cx="279400" cy="812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8559" name="Oval 11"/>
          <p:cNvSpPr>
            <a:spLocks noChangeArrowheads="1"/>
          </p:cNvSpPr>
          <p:nvPr/>
        </p:nvSpPr>
        <p:spPr bwMode="auto">
          <a:xfrm>
            <a:off x="5187950" y="31432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grpSp>
        <p:nvGrpSpPr>
          <p:cNvPr id="108561" name="Group 173"/>
          <p:cNvGrpSpPr>
            <a:grpSpLocks/>
          </p:cNvGrpSpPr>
          <p:nvPr/>
        </p:nvGrpSpPr>
        <p:grpSpPr bwMode="auto">
          <a:xfrm>
            <a:off x="5616575" y="1568450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08665" name="Rectangle 174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8666" name="Rectangle 175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8667" name="Line 176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8668" name="Rectangle 177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108562" name="Group 101"/>
          <p:cNvGrpSpPr>
            <a:grpSpLocks/>
          </p:cNvGrpSpPr>
          <p:nvPr/>
        </p:nvGrpSpPr>
        <p:grpSpPr bwMode="auto">
          <a:xfrm>
            <a:off x="1490663" y="5130800"/>
            <a:ext cx="1219200" cy="1090613"/>
            <a:chOff x="1584" y="816"/>
            <a:chExt cx="912" cy="816"/>
          </a:xfrm>
        </p:grpSpPr>
        <p:sp>
          <p:nvSpPr>
            <p:cNvPr id="108656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57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58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59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60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61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62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63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64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8563" name="Group 112"/>
          <p:cNvGrpSpPr>
            <a:grpSpLocks/>
          </p:cNvGrpSpPr>
          <p:nvPr/>
        </p:nvGrpSpPr>
        <p:grpSpPr bwMode="auto">
          <a:xfrm flipH="1">
            <a:off x="3576638" y="5207000"/>
            <a:ext cx="1219200" cy="1090613"/>
            <a:chOff x="1584" y="816"/>
            <a:chExt cx="912" cy="816"/>
          </a:xfrm>
        </p:grpSpPr>
        <p:sp>
          <p:nvSpPr>
            <p:cNvPr id="108647" name="Freeform 113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48" name="Freeform 114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49" name="Freeform 115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50" name="Freeform 116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51" name="Freeform 117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52" name="Freeform 118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53" name="Freeform 119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54" name="Freeform 120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55" name="Freeform 121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8564" name="Group 123"/>
          <p:cNvGrpSpPr>
            <a:grpSpLocks/>
          </p:cNvGrpSpPr>
          <p:nvPr/>
        </p:nvGrpSpPr>
        <p:grpSpPr bwMode="auto">
          <a:xfrm flipH="1">
            <a:off x="2744788" y="1549400"/>
            <a:ext cx="1219200" cy="1090613"/>
            <a:chOff x="1584" y="816"/>
            <a:chExt cx="912" cy="816"/>
          </a:xfrm>
        </p:grpSpPr>
        <p:sp>
          <p:nvSpPr>
            <p:cNvPr id="108638" name="Freeform 124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8639" name="Freeform 125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8640" name="Freeform 126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8641" name="Freeform 127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8642" name="Freeform 128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8643" name="Freeform 129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8644" name="Freeform 130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8645" name="Freeform 131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8646" name="Freeform 132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108565" name="Group 141"/>
          <p:cNvGrpSpPr>
            <a:grpSpLocks/>
          </p:cNvGrpSpPr>
          <p:nvPr/>
        </p:nvGrpSpPr>
        <p:grpSpPr bwMode="auto">
          <a:xfrm>
            <a:off x="5332413" y="3937000"/>
            <a:ext cx="1219200" cy="1090613"/>
            <a:chOff x="1584" y="816"/>
            <a:chExt cx="912" cy="816"/>
          </a:xfrm>
        </p:grpSpPr>
        <p:sp>
          <p:nvSpPr>
            <p:cNvPr id="108629" name="Freeform 14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30" name="Freeform 14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31" name="Freeform 14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32" name="Freeform 14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33" name="Freeform 14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34" name="Freeform 14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35" name="Freeform 14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36" name="Freeform 14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37" name="Freeform 15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8566" name="Group 101"/>
          <p:cNvGrpSpPr>
            <a:grpSpLocks/>
          </p:cNvGrpSpPr>
          <p:nvPr/>
        </p:nvGrpSpPr>
        <p:grpSpPr bwMode="auto">
          <a:xfrm>
            <a:off x="1541463" y="2832100"/>
            <a:ext cx="1219200" cy="1090613"/>
            <a:chOff x="1584" y="816"/>
            <a:chExt cx="912" cy="816"/>
          </a:xfrm>
        </p:grpSpPr>
        <p:sp>
          <p:nvSpPr>
            <p:cNvPr id="108620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21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22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23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24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25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26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27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28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8567" name="Group 101"/>
          <p:cNvGrpSpPr>
            <a:grpSpLocks/>
          </p:cNvGrpSpPr>
          <p:nvPr/>
        </p:nvGrpSpPr>
        <p:grpSpPr bwMode="auto">
          <a:xfrm>
            <a:off x="1541463" y="291465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08611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12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13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14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C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15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C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16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C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17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18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19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8568" name="AutoShape 82"/>
          <p:cNvSpPr>
            <a:spLocks noChangeArrowheads="1"/>
          </p:cNvSpPr>
          <p:nvPr/>
        </p:nvSpPr>
        <p:spPr bwMode="auto">
          <a:xfrm>
            <a:off x="3327400" y="3124200"/>
            <a:ext cx="444500" cy="533400"/>
          </a:xfrm>
          <a:prstGeom prst="wedgeRoundRectCallout">
            <a:avLst>
              <a:gd name="adj1" fmla="val -220713"/>
              <a:gd name="adj2" fmla="val 36606"/>
              <a:gd name="adj3" fmla="val 16667"/>
            </a:avLst>
          </a:prstGeom>
          <a:noFill/>
          <a:ln w="38100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8569" name="Group 101"/>
          <p:cNvGrpSpPr>
            <a:grpSpLocks/>
          </p:cNvGrpSpPr>
          <p:nvPr/>
        </p:nvGrpSpPr>
        <p:grpSpPr bwMode="auto">
          <a:xfrm>
            <a:off x="1490663" y="522605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08602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03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04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05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06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07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08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09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10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8570" name="AutoShape 93"/>
          <p:cNvSpPr>
            <a:spLocks noChangeArrowheads="1"/>
          </p:cNvSpPr>
          <p:nvPr/>
        </p:nvSpPr>
        <p:spPr bwMode="auto">
          <a:xfrm>
            <a:off x="5867400" y="1955800"/>
            <a:ext cx="685800" cy="647700"/>
          </a:xfrm>
          <a:prstGeom prst="wedgeRoundRectCallout">
            <a:avLst>
              <a:gd name="adj1" fmla="val -542130"/>
              <a:gd name="adj2" fmla="val 458579"/>
              <a:gd name="adj3" fmla="val 16667"/>
            </a:avLst>
          </a:prstGeom>
          <a:noFill/>
          <a:ln w="38100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8571" name="Group 141"/>
          <p:cNvGrpSpPr>
            <a:grpSpLocks/>
          </p:cNvGrpSpPr>
          <p:nvPr/>
        </p:nvGrpSpPr>
        <p:grpSpPr bwMode="auto">
          <a:xfrm>
            <a:off x="5357813" y="39497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08593" name="Freeform 14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594" name="Freeform 14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595" name="Freeform 14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596" name="Freeform 14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597" name="Freeform 14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598" name="Freeform 14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599" name="Freeform 14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00" name="Freeform 14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01" name="Freeform 15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8572" name="AutoShape 104"/>
          <p:cNvSpPr>
            <a:spLocks noChangeArrowheads="1"/>
          </p:cNvSpPr>
          <p:nvPr/>
        </p:nvSpPr>
        <p:spPr bwMode="auto">
          <a:xfrm>
            <a:off x="5981700" y="2006600"/>
            <a:ext cx="584200" cy="635000"/>
          </a:xfrm>
          <a:prstGeom prst="wedgeRoundRectCallout">
            <a:avLst>
              <a:gd name="adj1" fmla="val -75542"/>
              <a:gd name="adj2" fmla="val 232750"/>
              <a:gd name="adj3" fmla="val 16667"/>
            </a:avLst>
          </a:prstGeom>
          <a:noFill/>
          <a:ln w="38100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" name="Group 112"/>
          <p:cNvGrpSpPr>
            <a:grpSpLocks/>
          </p:cNvGrpSpPr>
          <p:nvPr/>
        </p:nvGrpSpPr>
        <p:grpSpPr bwMode="auto">
          <a:xfrm flipH="1">
            <a:off x="3576638" y="52070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08584" name="Freeform 113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585" name="Freeform 114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586" name="Freeform 115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587" name="Freeform 116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C0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588" name="Freeform 117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C0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589" name="Freeform 118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C0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590" name="Freeform 119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591" name="Freeform 120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592" name="Freeform 121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2" name="Group 123"/>
          <p:cNvGrpSpPr>
            <a:grpSpLocks/>
          </p:cNvGrpSpPr>
          <p:nvPr/>
        </p:nvGrpSpPr>
        <p:grpSpPr bwMode="auto">
          <a:xfrm flipH="1">
            <a:off x="2757488" y="163195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08575" name="Freeform 124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8576" name="Freeform 125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8577" name="Freeform 126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8578" name="Freeform 127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8579" name="Freeform 128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8580" name="Freeform 129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8581" name="Freeform 130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8582" name="Freeform 131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8583" name="Freeform 132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2" name="Line 16">
            <a:extLst>
              <a:ext uri="{FF2B5EF4-FFF2-40B4-BE49-F238E27FC236}">
                <a16:creationId xmlns:a16="http://schemas.microsoft.com/office/drawing/2014/main" id="{551A6BAB-790D-7594-C2DC-06E0ECAAE69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00500" y="2667000"/>
            <a:ext cx="533400" cy="5969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3" name="Line 16">
            <a:extLst>
              <a:ext uri="{FF2B5EF4-FFF2-40B4-BE49-F238E27FC236}">
                <a16:creationId xmlns:a16="http://schemas.microsoft.com/office/drawing/2014/main" id="{C6DCEA22-30BF-9268-0B88-6F91FB772AC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43200" y="3784600"/>
            <a:ext cx="660400" cy="8763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4" name="Line 16">
            <a:extLst>
              <a:ext uri="{FF2B5EF4-FFF2-40B4-BE49-F238E27FC236}">
                <a16:creationId xmlns:a16="http://schemas.microsoft.com/office/drawing/2014/main" id="{E3C404B7-DA9F-42EF-4586-99832293485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911600" y="3822700"/>
            <a:ext cx="279400" cy="8128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5" name="Line 16">
            <a:extLst>
              <a:ext uri="{FF2B5EF4-FFF2-40B4-BE49-F238E27FC236}">
                <a16:creationId xmlns:a16="http://schemas.microsoft.com/office/drawing/2014/main" id="{2925D42F-62FC-7C72-B8F4-49BAA212A1F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232400" y="2641600"/>
            <a:ext cx="520700" cy="6604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Oval 11"/>
          <p:cNvSpPr>
            <a:spLocks noChangeArrowheads="1"/>
          </p:cNvSpPr>
          <p:nvPr/>
        </p:nvSpPr>
        <p:spPr bwMode="auto">
          <a:xfrm>
            <a:off x="2940050" y="30924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257151" name="Oval 11"/>
          <p:cNvSpPr>
            <a:spLocks noChangeArrowheads="1"/>
          </p:cNvSpPr>
          <p:nvPr/>
        </p:nvSpPr>
        <p:spPr bwMode="auto">
          <a:xfrm>
            <a:off x="2940050" y="30924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109572" name="Oval 11"/>
          <p:cNvSpPr>
            <a:spLocks noChangeArrowheads="1"/>
          </p:cNvSpPr>
          <p:nvPr/>
        </p:nvSpPr>
        <p:spPr bwMode="auto">
          <a:xfrm>
            <a:off x="4121150" y="19621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109573" name="Oval 11"/>
          <p:cNvSpPr>
            <a:spLocks noChangeArrowheads="1"/>
          </p:cNvSpPr>
          <p:nvPr/>
        </p:nvSpPr>
        <p:spPr bwMode="auto">
          <a:xfrm>
            <a:off x="4121150" y="19494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109574" name="Rectangle 192"/>
          <p:cNvSpPr>
            <a:spLocks noChangeArrowheads="1"/>
          </p:cNvSpPr>
          <p:nvPr/>
        </p:nvSpPr>
        <p:spPr bwMode="auto">
          <a:xfrm>
            <a:off x="5994400" y="2057400"/>
            <a:ext cx="431800" cy="419100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9575" name="Footer Placeholder 2"/>
          <p:cNvSpPr txBox="1">
            <a:spLocks noGrp="1"/>
          </p:cNvSpPr>
          <p:nvPr/>
        </p:nvSpPr>
        <p:spPr bwMode="auto">
          <a:xfrm>
            <a:off x="28321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sz="14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Art of Multiprocessor Programming</a:t>
            </a:r>
          </a:p>
        </p:txBody>
      </p:sp>
      <p:sp>
        <p:nvSpPr>
          <p:cNvPr id="109576" name="Slide Number Placeholder 3"/>
          <p:cNvSpPr txBox="1">
            <a:spLocks noGrp="1"/>
          </p:cNvSpPr>
          <p:nvPr/>
        </p:nvSpPr>
        <p:spPr bwMode="auto">
          <a:xfrm>
            <a:off x="62611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0"/>
              </a:spcBef>
            </a:pPr>
            <a:fld id="{9E26C629-AE2E-4ADB-BDA2-394AAE6A0C8C}" type="slidenum">
              <a:rPr lang="en-US" sz="14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 algn="r">
                <a:spcBef>
                  <a:spcPct val="0"/>
                </a:spcBef>
              </a:pPr>
              <a:t>103</a:t>
            </a:fld>
            <a:endParaRPr lang="en-US" sz="14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9577" name="Oval 8"/>
          <p:cNvSpPr>
            <a:spLocks noChangeArrowheads="1"/>
          </p:cNvSpPr>
          <p:nvPr/>
        </p:nvSpPr>
        <p:spPr bwMode="auto">
          <a:xfrm>
            <a:off x="1701800" y="44259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1095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Static Tree Barrier</a:t>
            </a:r>
          </a:p>
        </p:txBody>
      </p:sp>
      <p:sp>
        <p:nvSpPr>
          <p:cNvPr id="109579" name="Line 16"/>
          <p:cNvSpPr>
            <a:spLocks noChangeShapeType="1"/>
          </p:cNvSpPr>
          <p:nvPr/>
        </p:nvSpPr>
        <p:spPr bwMode="auto">
          <a:xfrm flipV="1">
            <a:off x="3848100" y="2514600"/>
            <a:ext cx="533400" cy="596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9580" name="Line 16"/>
          <p:cNvSpPr>
            <a:spLocks noChangeShapeType="1"/>
          </p:cNvSpPr>
          <p:nvPr/>
        </p:nvSpPr>
        <p:spPr bwMode="auto">
          <a:xfrm flipV="1">
            <a:off x="2590800" y="3632200"/>
            <a:ext cx="660400" cy="8763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9581" name="Oval 5"/>
          <p:cNvSpPr>
            <a:spLocks noChangeArrowheads="1"/>
          </p:cNvSpPr>
          <p:nvPr/>
        </p:nvSpPr>
        <p:spPr bwMode="auto">
          <a:xfrm>
            <a:off x="3568700" y="44767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109582" name="Line 16"/>
          <p:cNvSpPr>
            <a:spLocks noChangeShapeType="1"/>
          </p:cNvSpPr>
          <p:nvPr/>
        </p:nvSpPr>
        <p:spPr bwMode="auto">
          <a:xfrm flipH="1" flipV="1">
            <a:off x="3759200" y="3670300"/>
            <a:ext cx="279400" cy="812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9583" name="Oval 11"/>
          <p:cNvSpPr>
            <a:spLocks noChangeArrowheads="1"/>
          </p:cNvSpPr>
          <p:nvPr/>
        </p:nvSpPr>
        <p:spPr bwMode="auto">
          <a:xfrm>
            <a:off x="5187950" y="31432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109584" name="Line 16"/>
          <p:cNvSpPr>
            <a:spLocks noChangeShapeType="1"/>
          </p:cNvSpPr>
          <p:nvPr/>
        </p:nvSpPr>
        <p:spPr bwMode="auto">
          <a:xfrm flipH="1" flipV="1">
            <a:off x="5080000" y="2489200"/>
            <a:ext cx="520700" cy="660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9585" name="Group 173"/>
          <p:cNvGrpSpPr>
            <a:grpSpLocks/>
          </p:cNvGrpSpPr>
          <p:nvPr/>
        </p:nvGrpSpPr>
        <p:grpSpPr bwMode="auto">
          <a:xfrm>
            <a:off x="5616575" y="1485900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09691" name="Rectangle 174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9692" name="Rectangle 175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9693" name="Line 176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9694" name="Rectangle 177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109586" name="Group 101"/>
          <p:cNvGrpSpPr>
            <a:grpSpLocks/>
          </p:cNvGrpSpPr>
          <p:nvPr/>
        </p:nvGrpSpPr>
        <p:grpSpPr bwMode="auto">
          <a:xfrm>
            <a:off x="1490663" y="5130800"/>
            <a:ext cx="1219200" cy="1090613"/>
            <a:chOff x="1584" y="816"/>
            <a:chExt cx="912" cy="816"/>
          </a:xfrm>
        </p:grpSpPr>
        <p:sp>
          <p:nvSpPr>
            <p:cNvPr id="109682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83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84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85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86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87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88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89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90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9587" name="Group 112"/>
          <p:cNvGrpSpPr>
            <a:grpSpLocks/>
          </p:cNvGrpSpPr>
          <p:nvPr/>
        </p:nvGrpSpPr>
        <p:grpSpPr bwMode="auto">
          <a:xfrm flipH="1">
            <a:off x="3576638" y="5207000"/>
            <a:ext cx="1219200" cy="1090613"/>
            <a:chOff x="1584" y="816"/>
            <a:chExt cx="912" cy="816"/>
          </a:xfrm>
        </p:grpSpPr>
        <p:sp>
          <p:nvSpPr>
            <p:cNvPr id="109673" name="Freeform 113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74" name="Freeform 114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75" name="Freeform 115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76" name="Freeform 116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77" name="Freeform 117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78" name="Freeform 118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79" name="Freeform 119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80" name="Freeform 120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81" name="Freeform 121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9588" name="Group 123"/>
          <p:cNvGrpSpPr>
            <a:grpSpLocks/>
          </p:cNvGrpSpPr>
          <p:nvPr/>
        </p:nvGrpSpPr>
        <p:grpSpPr bwMode="auto">
          <a:xfrm flipH="1">
            <a:off x="2744788" y="1549400"/>
            <a:ext cx="1219200" cy="1090613"/>
            <a:chOff x="1584" y="816"/>
            <a:chExt cx="912" cy="816"/>
          </a:xfrm>
        </p:grpSpPr>
        <p:sp>
          <p:nvSpPr>
            <p:cNvPr id="109664" name="Freeform 124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9665" name="Freeform 125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9666" name="Freeform 126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9667" name="Freeform 127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9668" name="Freeform 128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9669" name="Freeform 129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9670" name="Freeform 130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9671" name="Freeform 131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9672" name="Freeform 132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109589" name="Group 141"/>
          <p:cNvGrpSpPr>
            <a:grpSpLocks/>
          </p:cNvGrpSpPr>
          <p:nvPr/>
        </p:nvGrpSpPr>
        <p:grpSpPr bwMode="auto">
          <a:xfrm>
            <a:off x="5332413" y="3937000"/>
            <a:ext cx="1219200" cy="1090613"/>
            <a:chOff x="1584" y="816"/>
            <a:chExt cx="912" cy="816"/>
          </a:xfrm>
        </p:grpSpPr>
        <p:sp>
          <p:nvSpPr>
            <p:cNvPr id="109655" name="Freeform 14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56" name="Freeform 14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57" name="Freeform 14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58" name="Freeform 14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59" name="Freeform 14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60" name="Freeform 14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61" name="Freeform 14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62" name="Freeform 14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63" name="Freeform 15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9590" name="Group 101"/>
          <p:cNvGrpSpPr>
            <a:grpSpLocks/>
          </p:cNvGrpSpPr>
          <p:nvPr/>
        </p:nvGrpSpPr>
        <p:grpSpPr bwMode="auto">
          <a:xfrm>
            <a:off x="1541463" y="2832100"/>
            <a:ext cx="1219200" cy="1090613"/>
            <a:chOff x="1584" y="816"/>
            <a:chExt cx="912" cy="816"/>
          </a:xfrm>
        </p:grpSpPr>
        <p:sp>
          <p:nvSpPr>
            <p:cNvPr id="109646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47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48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49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50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51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52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53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54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9591" name="Group 101"/>
          <p:cNvGrpSpPr>
            <a:grpSpLocks/>
          </p:cNvGrpSpPr>
          <p:nvPr/>
        </p:nvGrpSpPr>
        <p:grpSpPr bwMode="auto">
          <a:xfrm>
            <a:off x="1541463" y="28321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09637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38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39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40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C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41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C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42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C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43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44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45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9592" name="AutoShape 82"/>
          <p:cNvSpPr>
            <a:spLocks noChangeArrowheads="1"/>
          </p:cNvSpPr>
          <p:nvPr/>
        </p:nvSpPr>
        <p:spPr bwMode="auto">
          <a:xfrm>
            <a:off x="3327400" y="3124200"/>
            <a:ext cx="444500" cy="533400"/>
          </a:xfrm>
          <a:prstGeom prst="wedgeRoundRectCallout">
            <a:avLst>
              <a:gd name="adj1" fmla="val -220713"/>
              <a:gd name="adj2" fmla="val 36606"/>
              <a:gd name="adj3" fmla="val 16667"/>
            </a:avLst>
          </a:prstGeom>
          <a:noFill/>
          <a:ln w="38100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9593" name="Group 101"/>
          <p:cNvGrpSpPr>
            <a:grpSpLocks/>
          </p:cNvGrpSpPr>
          <p:nvPr/>
        </p:nvGrpSpPr>
        <p:grpSpPr bwMode="auto">
          <a:xfrm>
            <a:off x="1490663" y="51435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09628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29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30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31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32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33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34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35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36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9594" name="AutoShape 93"/>
          <p:cNvSpPr>
            <a:spLocks noChangeArrowheads="1"/>
          </p:cNvSpPr>
          <p:nvPr/>
        </p:nvSpPr>
        <p:spPr bwMode="auto">
          <a:xfrm>
            <a:off x="5867400" y="1955800"/>
            <a:ext cx="685800" cy="647700"/>
          </a:xfrm>
          <a:prstGeom prst="wedgeRoundRectCallout">
            <a:avLst>
              <a:gd name="adj1" fmla="val -542130"/>
              <a:gd name="adj2" fmla="val 458579"/>
              <a:gd name="adj3" fmla="val 16667"/>
            </a:avLst>
          </a:prstGeom>
          <a:noFill/>
          <a:ln w="38100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9595" name="Group 141"/>
          <p:cNvGrpSpPr>
            <a:grpSpLocks/>
          </p:cNvGrpSpPr>
          <p:nvPr/>
        </p:nvGrpSpPr>
        <p:grpSpPr bwMode="auto">
          <a:xfrm>
            <a:off x="5357813" y="39497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09619" name="Freeform 14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20" name="Freeform 14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21" name="Freeform 14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22" name="Freeform 14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23" name="Freeform 14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24" name="Freeform 14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25" name="Freeform 14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26" name="Freeform 14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27" name="Freeform 15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9596" name="AutoShape 104"/>
          <p:cNvSpPr>
            <a:spLocks noChangeArrowheads="1"/>
          </p:cNvSpPr>
          <p:nvPr/>
        </p:nvSpPr>
        <p:spPr bwMode="auto">
          <a:xfrm>
            <a:off x="5981700" y="2006600"/>
            <a:ext cx="584200" cy="635000"/>
          </a:xfrm>
          <a:prstGeom prst="wedgeRoundRectCallout">
            <a:avLst>
              <a:gd name="adj1" fmla="val -75542"/>
              <a:gd name="adj2" fmla="val 232750"/>
              <a:gd name="adj3" fmla="val 16667"/>
            </a:avLst>
          </a:prstGeom>
          <a:noFill/>
          <a:ln w="38100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9597" name="Group 112"/>
          <p:cNvGrpSpPr>
            <a:grpSpLocks/>
          </p:cNvGrpSpPr>
          <p:nvPr/>
        </p:nvGrpSpPr>
        <p:grpSpPr bwMode="auto">
          <a:xfrm flipH="1">
            <a:off x="3576638" y="52070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09610" name="Freeform 113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11" name="Freeform 114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12" name="Freeform 115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13" name="Freeform 116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C0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14" name="Freeform 117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C0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15" name="Freeform 118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C0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16" name="Freeform 119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17" name="Freeform 120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18" name="Freeform 121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9598" name="Group 123"/>
          <p:cNvGrpSpPr>
            <a:grpSpLocks/>
          </p:cNvGrpSpPr>
          <p:nvPr/>
        </p:nvGrpSpPr>
        <p:grpSpPr bwMode="auto">
          <a:xfrm flipH="1">
            <a:off x="2757488" y="15494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09601" name="Freeform 124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9602" name="Freeform 125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9603" name="Freeform 126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9604" name="Freeform 127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9605" name="Freeform 128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9606" name="Freeform 129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9607" name="Freeform 130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9608" name="Freeform 131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9609" name="Freeform 132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109599" name="AutoShape 125"/>
          <p:cNvSpPr>
            <a:spLocks noChangeArrowheads="1"/>
          </p:cNvSpPr>
          <p:nvPr/>
        </p:nvSpPr>
        <p:spPr bwMode="auto">
          <a:xfrm>
            <a:off x="4483100" y="1993900"/>
            <a:ext cx="444500" cy="533400"/>
          </a:xfrm>
          <a:prstGeom prst="wedgeRoundRectCallout">
            <a:avLst>
              <a:gd name="adj1" fmla="val -217856"/>
              <a:gd name="adj2" fmla="val 3273"/>
              <a:gd name="adj3" fmla="val 16667"/>
            </a:avLst>
          </a:prstGeom>
          <a:noFill/>
          <a:ln w="38100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7150" name="AutoShape 126"/>
          <p:cNvSpPr>
            <a:spLocks noChangeArrowheads="1"/>
          </p:cNvSpPr>
          <p:nvPr/>
        </p:nvSpPr>
        <p:spPr bwMode="auto">
          <a:xfrm>
            <a:off x="3378200" y="3136900"/>
            <a:ext cx="584200" cy="635000"/>
          </a:xfrm>
          <a:prstGeom prst="wedgeRoundRectCallout">
            <a:avLst>
              <a:gd name="adj1" fmla="val 59241"/>
              <a:gd name="adj2" fmla="val 258750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Line 16">
            <a:extLst>
              <a:ext uri="{FF2B5EF4-FFF2-40B4-BE49-F238E27FC236}">
                <a16:creationId xmlns:a16="http://schemas.microsoft.com/office/drawing/2014/main" id="{F97BDE8D-FD4E-FACB-3943-DE77AFA39E1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00500" y="2667000"/>
            <a:ext cx="533400" cy="5969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3" name="Line 16">
            <a:extLst>
              <a:ext uri="{FF2B5EF4-FFF2-40B4-BE49-F238E27FC236}">
                <a16:creationId xmlns:a16="http://schemas.microsoft.com/office/drawing/2014/main" id="{9F67640A-3229-75BE-FE3F-1C3D7B8A96D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43200" y="3784600"/>
            <a:ext cx="660400" cy="8763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4" name="Line 16">
            <a:extLst>
              <a:ext uri="{FF2B5EF4-FFF2-40B4-BE49-F238E27FC236}">
                <a16:creationId xmlns:a16="http://schemas.microsoft.com/office/drawing/2014/main" id="{12520EF5-8905-131C-81B7-F15DF8812CC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911600" y="3822700"/>
            <a:ext cx="279400" cy="8128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5" name="Line 16">
            <a:extLst>
              <a:ext uri="{FF2B5EF4-FFF2-40B4-BE49-F238E27FC236}">
                <a16:creationId xmlns:a16="http://schemas.microsoft.com/office/drawing/2014/main" id="{1DCE842F-29CB-BC06-ECBE-F360A8597C8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232400" y="2641600"/>
            <a:ext cx="520700" cy="6604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7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57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7151" grpId="0" animBg="1"/>
      <p:bldP spid="257150" grpId="0" animBg="1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Oval 11"/>
          <p:cNvSpPr>
            <a:spLocks noChangeArrowheads="1"/>
          </p:cNvSpPr>
          <p:nvPr/>
        </p:nvSpPr>
        <p:spPr bwMode="auto">
          <a:xfrm>
            <a:off x="2940050" y="30924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110595" name="Oval 11"/>
          <p:cNvSpPr>
            <a:spLocks noChangeArrowheads="1"/>
          </p:cNvSpPr>
          <p:nvPr/>
        </p:nvSpPr>
        <p:spPr bwMode="auto">
          <a:xfrm>
            <a:off x="2940050" y="30924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110596" name="Oval 11"/>
          <p:cNvSpPr>
            <a:spLocks noChangeArrowheads="1"/>
          </p:cNvSpPr>
          <p:nvPr/>
        </p:nvSpPr>
        <p:spPr bwMode="auto">
          <a:xfrm>
            <a:off x="4121150" y="19621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110597" name="Oval 11"/>
          <p:cNvSpPr>
            <a:spLocks noChangeArrowheads="1"/>
          </p:cNvSpPr>
          <p:nvPr/>
        </p:nvSpPr>
        <p:spPr bwMode="auto">
          <a:xfrm>
            <a:off x="4121150" y="19494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110598" name="Rectangle 192"/>
          <p:cNvSpPr>
            <a:spLocks noChangeArrowheads="1"/>
          </p:cNvSpPr>
          <p:nvPr/>
        </p:nvSpPr>
        <p:spPr bwMode="auto">
          <a:xfrm>
            <a:off x="5994400" y="2057400"/>
            <a:ext cx="431800" cy="419100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0599" name="Footer Placeholder 2"/>
          <p:cNvSpPr txBox="1">
            <a:spLocks noGrp="1"/>
          </p:cNvSpPr>
          <p:nvPr/>
        </p:nvSpPr>
        <p:spPr bwMode="auto">
          <a:xfrm>
            <a:off x="28321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sz="14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Art of Multiprocessor Programming</a:t>
            </a:r>
          </a:p>
        </p:txBody>
      </p:sp>
      <p:sp>
        <p:nvSpPr>
          <p:cNvPr id="110600" name="Slide Number Placeholder 3"/>
          <p:cNvSpPr txBox="1">
            <a:spLocks noGrp="1"/>
          </p:cNvSpPr>
          <p:nvPr/>
        </p:nvSpPr>
        <p:spPr bwMode="auto">
          <a:xfrm>
            <a:off x="62611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0"/>
              </a:spcBef>
            </a:pPr>
            <a:fld id="{52A9BCCA-129D-4231-B331-8FAC0C40AC53}" type="slidenum">
              <a:rPr lang="en-US" sz="14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 algn="r">
                <a:spcBef>
                  <a:spcPct val="0"/>
                </a:spcBef>
              </a:pPr>
              <a:t>104</a:t>
            </a:fld>
            <a:endParaRPr lang="en-US" sz="14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0601" name="Oval 8"/>
          <p:cNvSpPr>
            <a:spLocks noChangeArrowheads="1"/>
          </p:cNvSpPr>
          <p:nvPr/>
        </p:nvSpPr>
        <p:spPr bwMode="auto">
          <a:xfrm>
            <a:off x="1701800" y="44259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1106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423252"/>
            <a:ext cx="7772400" cy="114300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Static Tree Barrier</a:t>
            </a:r>
          </a:p>
        </p:txBody>
      </p:sp>
      <p:sp>
        <p:nvSpPr>
          <p:cNvPr id="110603" name="Line 16"/>
          <p:cNvSpPr>
            <a:spLocks noChangeShapeType="1"/>
          </p:cNvSpPr>
          <p:nvPr/>
        </p:nvSpPr>
        <p:spPr bwMode="auto">
          <a:xfrm flipV="1">
            <a:off x="3848100" y="2514600"/>
            <a:ext cx="533400" cy="596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0604" name="Line 16"/>
          <p:cNvSpPr>
            <a:spLocks noChangeShapeType="1"/>
          </p:cNvSpPr>
          <p:nvPr/>
        </p:nvSpPr>
        <p:spPr bwMode="auto">
          <a:xfrm flipV="1">
            <a:off x="2590800" y="3632200"/>
            <a:ext cx="660400" cy="8763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0605" name="Oval 5"/>
          <p:cNvSpPr>
            <a:spLocks noChangeArrowheads="1"/>
          </p:cNvSpPr>
          <p:nvPr/>
        </p:nvSpPr>
        <p:spPr bwMode="auto">
          <a:xfrm>
            <a:off x="3568700" y="44767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110606" name="Line 16"/>
          <p:cNvSpPr>
            <a:spLocks noChangeShapeType="1"/>
          </p:cNvSpPr>
          <p:nvPr/>
        </p:nvSpPr>
        <p:spPr bwMode="auto">
          <a:xfrm flipH="1" flipV="1">
            <a:off x="3759200" y="3670300"/>
            <a:ext cx="279400" cy="812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0607" name="Oval 11"/>
          <p:cNvSpPr>
            <a:spLocks noChangeArrowheads="1"/>
          </p:cNvSpPr>
          <p:nvPr/>
        </p:nvSpPr>
        <p:spPr bwMode="auto">
          <a:xfrm>
            <a:off x="5187950" y="31432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110608" name="Line 16"/>
          <p:cNvSpPr>
            <a:spLocks noChangeShapeType="1"/>
          </p:cNvSpPr>
          <p:nvPr/>
        </p:nvSpPr>
        <p:spPr bwMode="auto">
          <a:xfrm flipH="1" flipV="1">
            <a:off x="5080000" y="2489200"/>
            <a:ext cx="520700" cy="660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0609" name="Group 173"/>
          <p:cNvGrpSpPr>
            <a:grpSpLocks/>
          </p:cNvGrpSpPr>
          <p:nvPr/>
        </p:nvGrpSpPr>
        <p:grpSpPr bwMode="auto">
          <a:xfrm>
            <a:off x="5632944" y="1485900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10715" name="Rectangle 174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716" name="Rectangle 175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717" name="Line 176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718" name="Rectangle 177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0610" name="Group 101"/>
          <p:cNvGrpSpPr>
            <a:grpSpLocks/>
          </p:cNvGrpSpPr>
          <p:nvPr/>
        </p:nvGrpSpPr>
        <p:grpSpPr bwMode="auto">
          <a:xfrm>
            <a:off x="1490663" y="5130800"/>
            <a:ext cx="1219200" cy="1090613"/>
            <a:chOff x="1584" y="816"/>
            <a:chExt cx="912" cy="816"/>
          </a:xfrm>
        </p:grpSpPr>
        <p:sp>
          <p:nvSpPr>
            <p:cNvPr id="110706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707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708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709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710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711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712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713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714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0611" name="Group 112"/>
          <p:cNvGrpSpPr>
            <a:grpSpLocks/>
          </p:cNvGrpSpPr>
          <p:nvPr/>
        </p:nvGrpSpPr>
        <p:grpSpPr bwMode="auto">
          <a:xfrm flipH="1">
            <a:off x="3576638" y="5207000"/>
            <a:ext cx="1219200" cy="1090613"/>
            <a:chOff x="1584" y="816"/>
            <a:chExt cx="912" cy="816"/>
          </a:xfrm>
        </p:grpSpPr>
        <p:sp>
          <p:nvSpPr>
            <p:cNvPr id="110697" name="Freeform 113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98" name="Freeform 114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99" name="Freeform 115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700" name="Freeform 116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701" name="Freeform 117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702" name="Freeform 118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703" name="Freeform 119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704" name="Freeform 120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705" name="Freeform 121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0612" name="Group 123"/>
          <p:cNvGrpSpPr>
            <a:grpSpLocks/>
          </p:cNvGrpSpPr>
          <p:nvPr/>
        </p:nvGrpSpPr>
        <p:grpSpPr bwMode="auto">
          <a:xfrm flipH="1">
            <a:off x="2744788" y="1549400"/>
            <a:ext cx="1219200" cy="1090613"/>
            <a:chOff x="1584" y="816"/>
            <a:chExt cx="912" cy="816"/>
          </a:xfrm>
        </p:grpSpPr>
        <p:sp>
          <p:nvSpPr>
            <p:cNvPr id="110688" name="Freeform 124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89" name="Freeform 125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90" name="Freeform 126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91" name="Freeform 127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92" name="Freeform 128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93" name="Freeform 129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94" name="Freeform 130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95" name="Freeform 131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96" name="Freeform 132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0613" name="Group 141"/>
          <p:cNvGrpSpPr>
            <a:grpSpLocks/>
          </p:cNvGrpSpPr>
          <p:nvPr/>
        </p:nvGrpSpPr>
        <p:grpSpPr bwMode="auto">
          <a:xfrm>
            <a:off x="5332413" y="3937000"/>
            <a:ext cx="1219200" cy="1090613"/>
            <a:chOff x="1584" y="816"/>
            <a:chExt cx="912" cy="816"/>
          </a:xfrm>
        </p:grpSpPr>
        <p:sp>
          <p:nvSpPr>
            <p:cNvPr id="110679" name="Freeform 14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80" name="Freeform 14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81" name="Freeform 14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82" name="Freeform 14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83" name="Freeform 14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84" name="Freeform 14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85" name="Freeform 14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86" name="Freeform 14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87" name="Freeform 15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0614" name="Group 101"/>
          <p:cNvGrpSpPr>
            <a:grpSpLocks/>
          </p:cNvGrpSpPr>
          <p:nvPr/>
        </p:nvGrpSpPr>
        <p:grpSpPr bwMode="auto">
          <a:xfrm>
            <a:off x="1541463" y="2832100"/>
            <a:ext cx="1219200" cy="1090613"/>
            <a:chOff x="1584" y="816"/>
            <a:chExt cx="912" cy="816"/>
          </a:xfrm>
        </p:grpSpPr>
        <p:sp>
          <p:nvSpPr>
            <p:cNvPr id="110670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71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72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73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74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75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76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77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78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0615" name="Group 101"/>
          <p:cNvGrpSpPr>
            <a:grpSpLocks/>
          </p:cNvGrpSpPr>
          <p:nvPr/>
        </p:nvGrpSpPr>
        <p:grpSpPr bwMode="auto">
          <a:xfrm>
            <a:off x="1557832" y="28321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10661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62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63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64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C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65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C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66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C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67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68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69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10616" name="AutoShape 82"/>
          <p:cNvSpPr>
            <a:spLocks noChangeArrowheads="1"/>
          </p:cNvSpPr>
          <p:nvPr/>
        </p:nvSpPr>
        <p:spPr bwMode="auto">
          <a:xfrm>
            <a:off x="3327400" y="3124200"/>
            <a:ext cx="444500" cy="533400"/>
          </a:xfrm>
          <a:prstGeom prst="wedgeRoundRectCallout">
            <a:avLst>
              <a:gd name="adj1" fmla="val -220713"/>
              <a:gd name="adj2" fmla="val 36606"/>
              <a:gd name="adj3" fmla="val 16667"/>
            </a:avLst>
          </a:prstGeom>
          <a:noFill/>
          <a:ln w="38100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0617" name="Group 101"/>
          <p:cNvGrpSpPr>
            <a:grpSpLocks/>
          </p:cNvGrpSpPr>
          <p:nvPr/>
        </p:nvGrpSpPr>
        <p:grpSpPr bwMode="auto">
          <a:xfrm>
            <a:off x="1507032" y="51435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10652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53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54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55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56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57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58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59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60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10618" name="AutoShape 93"/>
          <p:cNvSpPr>
            <a:spLocks noChangeArrowheads="1"/>
          </p:cNvSpPr>
          <p:nvPr/>
        </p:nvSpPr>
        <p:spPr bwMode="auto">
          <a:xfrm>
            <a:off x="5867400" y="1955800"/>
            <a:ext cx="685800" cy="647700"/>
          </a:xfrm>
          <a:prstGeom prst="wedgeRoundRectCallout">
            <a:avLst>
              <a:gd name="adj1" fmla="val -542130"/>
              <a:gd name="adj2" fmla="val 458579"/>
              <a:gd name="adj3" fmla="val 16667"/>
            </a:avLst>
          </a:prstGeom>
          <a:noFill/>
          <a:ln w="38100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0619" name="Group 141"/>
          <p:cNvGrpSpPr>
            <a:grpSpLocks/>
          </p:cNvGrpSpPr>
          <p:nvPr/>
        </p:nvGrpSpPr>
        <p:grpSpPr bwMode="auto">
          <a:xfrm>
            <a:off x="5357813" y="3949700"/>
            <a:ext cx="1219200" cy="1090613"/>
            <a:chOff x="1584" y="816"/>
            <a:chExt cx="912" cy="816"/>
          </a:xfrm>
        </p:grpSpPr>
        <p:sp>
          <p:nvSpPr>
            <p:cNvPr id="110643" name="Freeform 14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44" name="Freeform 14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45" name="Freeform 14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46" name="Freeform 14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47" name="Freeform 14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48" name="Freeform 14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49" name="Freeform 14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50" name="Freeform 14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51" name="Freeform 15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10620" name="AutoShape 104"/>
          <p:cNvSpPr>
            <a:spLocks noChangeArrowheads="1"/>
          </p:cNvSpPr>
          <p:nvPr/>
        </p:nvSpPr>
        <p:spPr bwMode="auto">
          <a:xfrm>
            <a:off x="5981700" y="2006600"/>
            <a:ext cx="584200" cy="635000"/>
          </a:xfrm>
          <a:prstGeom prst="wedgeRoundRectCallout">
            <a:avLst>
              <a:gd name="adj1" fmla="val -75542"/>
              <a:gd name="adj2" fmla="val 232750"/>
              <a:gd name="adj3" fmla="val 16667"/>
            </a:avLst>
          </a:prstGeom>
          <a:noFill/>
          <a:ln w="38100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0621" name="Group 112"/>
          <p:cNvGrpSpPr>
            <a:grpSpLocks/>
          </p:cNvGrpSpPr>
          <p:nvPr/>
        </p:nvGrpSpPr>
        <p:grpSpPr bwMode="auto">
          <a:xfrm flipH="1">
            <a:off x="3576638" y="52070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10634" name="Freeform 113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35" name="Freeform 114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36" name="Freeform 115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37" name="Freeform 116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C0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38" name="Freeform 117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C0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39" name="Freeform 118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C0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40" name="Freeform 119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41" name="Freeform 120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42" name="Freeform 121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0622" name="Group 123"/>
          <p:cNvGrpSpPr>
            <a:grpSpLocks/>
          </p:cNvGrpSpPr>
          <p:nvPr/>
        </p:nvGrpSpPr>
        <p:grpSpPr bwMode="auto">
          <a:xfrm flipH="1">
            <a:off x="2773857" y="15494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10625" name="Freeform 124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26" name="Freeform 125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27" name="Freeform 126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28" name="Freeform 127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29" name="Freeform 128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30" name="Freeform 129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31" name="Freeform 130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32" name="Freeform 131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33" name="Freeform 132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10623" name="AutoShape 125"/>
          <p:cNvSpPr>
            <a:spLocks noChangeArrowheads="1"/>
          </p:cNvSpPr>
          <p:nvPr/>
        </p:nvSpPr>
        <p:spPr bwMode="auto">
          <a:xfrm>
            <a:off x="4483100" y="1993900"/>
            <a:ext cx="444500" cy="533400"/>
          </a:xfrm>
          <a:prstGeom prst="wedgeRoundRectCallout">
            <a:avLst>
              <a:gd name="adj1" fmla="val -217856"/>
              <a:gd name="adj2" fmla="val 3273"/>
              <a:gd name="adj3" fmla="val 16667"/>
            </a:avLst>
          </a:prstGeom>
          <a:noFill/>
          <a:ln w="38100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0624" name="AutoShape 126"/>
          <p:cNvSpPr>
            <a:spLocks noChangeArrowheads="1"/>
          </p:cNvSpPr>
          <p:nvPr/>
        </p:nvSpPr>
        <p:spPr bwMode="auto">
          <a:xfrm>
            <a:off x="3378200" y="3136900"/>
            <a:ext cx="584200" cy="635000"/>
          </a:xfrm>
          <a:prstGeom prst="wedgeRoundRectCallout">
            <a:avLst>
              <a:gd name="adj1" fmla="val 59241"/>
              <a:gd name="adj2" fmla="val 258750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Line 16">
            <a:extLst>
              <a:ext uri="{FF2B5EF4-FFF2-40B4-BE49-F238E27FC236}">
                <a16:creationId xmlns:a16="http://schemas.microsoft.com/office/drawing/2014/main" id="{F4A4A194-B2EE-7672-8FE0-562259E9A3E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00500" y="2667000"/>
            <a:ext cx="533400" cy="5969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3" name="Line 16">
            <a:extLst>
              <a:ext uri="{FF2B5EF4-FFF2-40B4-BE49-F238E27FC236}">
                <a16:creationId xmlns:a16="http://schemas.microsoft.com/office/drawing/2014/main" id="{76DF404F-CC54-11AA-ED20-EC2B0E5BF3C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43200" y="3784600"/>
            <a:ext cx="660400" cy="8763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4" name="Line 16">
            <a:extLst>
              <a:ext uri="{FF2B5EF4-FFF2-40B4-BE49-F238E27FC236}">
                <a16:creationId xmlns:a16="http://schemas.microsoft.com/office/drawing/2014/main" id="{02872941-D8A7-01A7-DE84-843B4F3B16E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911600" y="3822700"/>
            <a:ext cx="279400" cy="8128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5" name="Line 16">
            <a:extLst>
              <a:ext uri="{FF2B5EF4-FFF2-40B4-BE49-F238E27FC236}">
                <a16:creationId xmlns:a16="http://schemas.microsoft.com/office/drawing/2014/main" id="{66E979A1-532D-3047-C6B1-A025837CC59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232400" y="2641600"/>
            <a:ext cx="520700" cy="6604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Oval 11"/>
          <p:cNvSpPr>
            <a:spLocks noChangeArrowheads="1"/>
          </p:cNvSpPr>
          <p:nvPr/>
        </p:nvSpPr>
        <p:spPr bwMode="auto">
          <a:xfrm>
            <a:off x="4121150" y="19494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259199" name="Oval 11"/>
          <p:cNvSpPr>
            <a:spLocks noChangeArrowheads="1"/>
          </p:cNvSpPr>
          <p:nvPr/>
        </p:nvSpPr>
        <p:spPr bwMode="auto">
          <a:xfrm>
            <a:off x="4121150" y="19621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111620" name="Oval 11"/>
          <p:cNvSpPr>
            <a:spLocks noChangeArrowheads="1"/>
          </p:cNvSpPr>
          <p:nvPr/>
        </p:nvSpPr>
        <p:spPr bwMode="auto">
          <a:xfrm>
            <a:off x="2940050" y="30924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111621" name="Oval 11"/>
          <p:cNvSpPr>
            <a:spLocks noChangeArrowheads="1"/>
          </p:cNvSpPr>
          <p:nvPr/>
        </p:nvSpPr>
        <p:spPr bwMode="auto">
          <a:xfrm>
            <a:off x="2940050" y="30924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111622" name="Rectangle 192"/>
          <p:cNvSpPr>
            <a:spLocks noChangeArrowheads="1"/>
          </p:cNvSpPr>
          <p:nvPr/>
        </p:nvSpPr>
        <p:spPr bwMode="auto">
          <a:xfrm>
            <a:off x="5994400" y="2057400"/>
            <a:ext cx="431800" cy="419100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1623" name="Footer Placeholder 2"/>
          <p:cNvSpPr txBox="1">
            <a:spLocks noGrp="1"/>
          </p:cNvSpPr>
          <p:nvPr/>
        </p:nvSpPr>
        <p:spPr bwMode="auto">
          <a:xfrm>
            <a:off x="28321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sz="14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Art of Multiprocessor Programming</a:t>
            </a:r>
          </a:p>
        </p:txBody>
      </p:sp>
      <p:sp>
        <p:nvSpPr>
          <p:cNvPr id="111624" name="Slide Number Placeholder 3"/>
          <p:cNvSpPr txBox="1">
            <a:spLocks noGrp="1"/>
          </p:cNvSpPr>
          <p:nvPr/>
        </p:nvSpPr>
        <p:spPr bwMode="auto">
          <a:xfrm>
            <a:off x="62611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0"/>
              </a:spcBef>
            </a:pPr>
            <a:fld id="{0D050708-A9E2-4992-9B66-AABC2CC0612C}" type="slidenum">
              <a:rPr lang="en-US" sz="14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 algn="r">
                <a:spcBef>
                  <a:spcPct val="0"/>
                </a:spcBef>
              </a:pPr>
              <a:t>105</a:t>
            </a:fld>
            <a:endParaRPr lang="en-US" sz="14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1625" name="Oval 8"/>
          <p:cNvSpPr>
            <a:spLocks noChangeArrowheads="1"/>
          </p:cNvSpPr>
          <p:nvPr/>
        </p:nvSpPr>
        <p:spPr bwMode="auto">
          <a:xfrm>
            <a:off x="1701800" y="44259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111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Static Tree Barrier</a:t>
            </a:r>
          </a:p>
        </p:txBody>
      </p:sp>
      <p:sp>
        <p:nvSpPr>
          <p:cNvPr id="111627" name="Line 16"/>
          <p:cNvSpPr>
            <a:spLocks noChangeShapeType="1"/>
          </p:cNvSpPr>
          <p:nvPr/>
        </p:nvSpPr>
        <p:spPr bwMode="auto">
          <a:xfrm flipV="1">
            <a:off x="3848100" y="2514600"/>
            <a:ext cx="533400" cy="596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1629" name="Oval 5"/>
          <p:cNvSpPr>
            <a:spLocks noChangeArrowheads="1"/>
          </p:cNvSpPr>
          <p:nvPr/>
        </p:nvSpPr>
        <p:spPr bwMode="auto">
          <a:xfrm>
            <a:off x="3568700" y="44767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111630" name="Line 16"/>
          <p:cNvSpPr>
            <a:spLocks noChangeShapeType="1"/>
          </p:cNvSpPr>
          <p:nvPr/>
        </p:nvSpPr>
        <p:spPr bwMode="auto">
          <a:xfrm flipH="1" flipV="1">
            <a:off x="3759200" y="3670300"/>
            <a:ext cx="279400" cy="812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1631" name="Oval 11"/>
          <p:cNvSpPr>
            <a:spLocks noChangeArrowheads="1"/>
          </p:cNvSpPr>
          <p:nvPr/>
        </p:nvSpPr>
        <p:spPr bwMode="auto">
          <a:xfrm>
            <a:off x="5187950" y="31432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grpSp>
        <p:nvGrpSpPr>
          <p:cNvPr id="111633" name="Group 173"/>
          <p:cNvGrpSpPr>
            <a:grpSpLocks/>
          </p:cNvGrpSpPr>
          <p:nvPr/>
        </p:nvGrpSpPr>
        <p:grpSpPr bwMode="auto">
          <a:xfrm>
            <a:off x="5616575" y="1485900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11742" name="Rectangle 174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743" name="Rectangle 175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744" name="Line 176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745" name="Rectangle 177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1634" name="Group 101"/>
          <p:cNvGrpSpPr>
            <a:grpSpLocks/>
          </p:cNvGrpSpPr>
          <p:nvPr/>
        </p:nvGrpSpPr>
        <p:grpSpPr bwMode="auto">
          <a:xfrm>
            <a:off x="1490663" y="5130800"/>
            <a:ext cx="1219200" cy="1090613"/>
            <a:chOff x="1584" y="816"/>
            <a:chExt cx="912" cy="816"/>
          </a:xfrm>
        </p:grpSpPr>
        <p:sp>
          <p:nvSpPr>
            <p:cNvPr id="111733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734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735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736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737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738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739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740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741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1635" name="Group 112"/>
          <p:cNvGrpSpPr>
            <a:grpSpLocks/>
          </p:cNvGrpSpPr>
          <p:nvPr/>
        </p:nvGrpSpPr>
        <p:grpSpPr bwMode="auto">
          <a:xfrm flipH="1">
            <a:off x="3576638" y="5207000"/>
            <a:ext cx="1219200" cy="1090613"/>
            <a:chOff x="1584" y="816"/>
            <a:chExt cx="912" cy="816"/>
          </a:xfrm>
        </p:grpSpPr>
        <p:sp>
          <p:nvSpPr>
            <p:cNvPr id="111724" name="Freeform 113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725" name="Freeform 114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726" name="Freeform 115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727" name="Freeform 116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728" name="Freeform 117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729" name="Freeform 118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730" name="Freeform 119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731" name="Freeform 120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732" name="Freeform 121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1636" name="Group 123"/>
          <p:cNvGrpSpPr>
            <a:grpSpLocks/>
          </p:cNvGrpSpPr>
          <p:nvPr/>
        </p:nvGrpSpPr>
        <p:grpSpPr bwMode="auto">
          <a:xfrm flipH="1">
            <a:off x="2744788" y="1549400"/>
            <a:ext cx="1219200" cy="1090613"/>
            <a:chOff x="1584" y="816"/>
            <a:chExt cx="912" cy="816"/>
          </a:xfrm>
        </p:grpSpPr>
        <p:sp>
          <p:nvSpPr>
            <p:cNvPr id="111715" name="Freeform 124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716" name="Freeform 125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717" name="Freeform 126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718" name="Freeform 127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719" name="Freeform 128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720" name="Freeform 129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721" name="Freeform 130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722" name="Freeform 131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723" name="Freeform 132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1637" name="Group 141"/>
          <p:cNvGrpSpPr>
            <a:grpSpLocks/>
          </p:cNvGrpSpPr>
          <p:nvPr/>
        </p:nvGrpSpPr>
        <p:grpSpPr bwMode="auto">
          <a:xfrm>
            <a:off x="5332413" y="3937000"/>
            <a:ext cx="1219200" cy="1090613"/>
            <a:chOff x="1584" y="816"/>
            <a:chExt cx="912" cy="816"/>
          </a:xfrm>
        </p:grpSpPr>
        <p:sp>
          <p:nvSpPr>
            <p:cNvPr id="111706" name="Freeform 14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707" name="Freeform 14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708" name="Freeform 14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709" name="Freeform 14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710" name="Freeform 14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711" name="Freeform 14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712" name="Freeform 14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713" name="Freeform 14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714" name="Freeform 15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1638" name="Group 101"/>
          <p:cNvGrpSpPr>
            <a:grpSpLocks/>
          </p:cNvGrpSpPr>
          <p:nvPr/>
        </p:nvGrpSpPr>
        <p:grpSpPr bwMode="auto">
          <a:xfrm>
            <a:off x="1541463" y="2832100"/>
            <a:ext cx="1219200" cy="1090613"/>
            <a:chOff x="1584" y="816"/>
            <a:chExt cx="912" cy="816"/>
          </a:xfrm>
        </p:grpSpPr>
        <p:sp>
          <p:nvSpPr>
            <p:cNvPr id="111697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698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699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700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701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702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703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704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705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1639" name="Group 101"/>
          <p:cNvGrpSpPr>
            <a:grpSpLocks/>
          </p:cNvGrpSpPr>
          <p:nvPr/>
        </p:nvGrpSpPr>
        <p:grpSpPr bwMode="auto">
          <a:xfrm>
            <a:off x="1541463" y="28321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11688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689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690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691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C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692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C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693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C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694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695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696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59154" name="AutoShape 82"/>
          <p:cNvSpPr>
            <a:spLocks noChangeArrowheads="1"/>
          </p:cNvSpPr>
          <p:nvPr/>
        </p:nvSpPr>
        <p:spPr bwMode="auto">
          <a:xfrm>
            <a:off x="4546600" y="2044700"/>
            <a:ext cx="444500" cy="533400"/>
          </a:xfrm>
          <a:prstGeom prst="wedgeRoundRectCallout">
            <a:avLst>
              <a:gd name="adj1" fmla="val -432144"/>
              <a:gd name="adj2" fmla="val 143750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1641" name="Group 101"/>
          <p:cNvGrpSpPr>
            <a:grpSpLocks/>
          </p:cNvGrpSpPr>
          <p:nvPr/>
        </p:nvGrpSpPr>
        <p:grpSpPr bwMode="auto">
          <a:xfrm>
            <a:off x="1490663" y="51435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11679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680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681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682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683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684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685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686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687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11642" name="AutoShape 93"/>
          <p:cNvSpPr>
            <a:spLocks noChangeArrowheads="1"/>
          </p:cNvSpPr>
          <p:nvPr/>
        </p:nvSpPr>
        <p:spPr bwMode="auto">
          <a:xfrm>
            <a:off x="5867400" y="1955800"/>
            <a:ext cx="685800" cy="647700"/>
          </a:xfrm>
          <a:prstGeom prst="wedgeRoundRectCallout">
            <a:avLst>
              <a:gd name="adj1" fmla="val -542130"/>
              <a:gd name="adj2" fmla="val 458579"/>
              <a:gd name="adj3" fmla="val 16667"/>
            </a:avLst>
          </a:prstGeom>
          <a:noFill/>
          <a:ln w="38100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1643" name="Group 141"/>
          <p:cNvGrpSpPr>
            <a:grpSpLocks/>
          </p:cNvGrpSpPr>
          <p:nvPr/>
        </p:nvGrpSpPr>
        <p:grpSpPr bwMode="auto">
          <a:xfrm>
            <a:off x="5357813" y="39497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11670" name="Freeform 14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671" name="Freeform 14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672" name="Freeform 14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673" name="Freeform 14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674" name="Freeform 14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675" name="Freeform 14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676" name="Freeform 14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677" name="Freeform 14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678" name="Freeform 15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11644" name="AutoShape 104"/>
          <p:cNvSpPr>
            <a:spLocks noChangeArrowheads="1"/>
          </p:cNvSpPr>
          <p:nvPr/>
        </p:nvSpPr>
        <p:spPr bwMode="auto">
          <a:xfrm>
            <a:off x="5981700" y="2006600"/>
            <a:ext cx="584200" cy="635000"/>
          </a:xfrm>
          <a:prstGeom prst="wedgeRoundRectCallout">
            <a:avLst>
              <a:gd name="adj1" fmla="val -75542"/>
              <a:gd name="adj2" fmla="val 232750"/>
              <a:gd name="adj3" fmla="val 16667"/>
            </a:avLst>
          </a:prstGeom>
          <a:noFill/>
          <a:ln w="38100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1645" name="Group 112"/>
          <p:cNvGrpSpPr>
            <a:grpSpLocks/>
          </p:cNvGrpSpPr>
          <p:nvPr/>
        </p:nvGrpSpPr>
        <p:grpSpPr bwMode="auto">
          <a:xfrm flipH="1">
            <a:off x="3576638" y="52070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11661" name="Freeform 113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662" name="Freeform 114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663" name="Freeform 115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664" name="Freeform 116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C0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665" name="Freeform 117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C0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666" name="Freeform 118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C0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667" name="Freeform 119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668" name="Freeform 120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669" name="Freeform 121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1646" name="Group 123"/>
          <p:cNvGrpSpPr>
            <a:grpSpLocks/>
          </p:cNvGrpSpPr>
          <p:nvPr/>
        </p:nvGrpSpPr>
        <p:grpSpPr bwMode="auto">
          <a:xfrm flipH="1">
            <a:off x="2757488" y="15494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11652" name="Freeform 124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653" name="Freeform 125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654" name="Freeform 126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655" name="Freeform 127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656" name="Freeform 128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657" name="Freeform 129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658" name="Freeform 130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659" name="Freeform 131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660" name="Freeform 132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11647" name="AutoShape 125"/>
          <p:cNvSpPr>
            <a:spLocks noChangeArrowheads="1"/>
          </p:cNvSpPr>
          <p:nvPr/>
        </p:nvSpPr>
        <p:spPr bwMode="auto">
          <a:xfrm>
            <a:off x="4483100" y="1993900"/>
            <a:ext cx="444500" cy="533400"/>
          </a:xfrm>
          <a:prstGeom prst="wedgeRoundRectCallout">
            <a:avLst>
              <a:gd name="adj1" fmla="val -217856"/>
              <a:gd name="adj2" fmla="val 3273"/>
              <a:gd name="adj3" fmla="val 16667"/>
            </a:avLst>
          </a:prstGeom>
          <a:noFill/>
          <a:ln w="38100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1648" name="AutoShape 126"/>
          <p:cNvSpPr>
            <a:spLocks noChangeArrowheads="1"/>
          </p:cNvSpPr>
          <p:nvPr/>
        </p:nvSpPr>
        <p:spPr bwMode="auto">
          <a:xfrm>
            <a:off x="6070600" y="2095500"/>
            <a:ext cx="584200" cy="635000"/>
          </a:xfrm>
          <a:prstGeom prst="wedgeRoundRectCallout">
            <a:avLst>
              <a:gd name="adj1" fmla="val -319023"/>
              <a:gd name="adj2" fmla="val 442750"/>
              <a:gd name="adj3" fmla="val 16667"/>
            </a:avLst>
          </a:prstGeom>
          <a:noFill/>
          <a:ln w="38100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9201" name="AutoShape 129"/>
          <p:cNvSpPr>
            <a:spLocks noChangeArrowheads="1"/>
          </p:cNvSpPr>
          <p:nvPr/>
        </p:nvSpPr>
        <p:spPr bwMode="auto">
          <a:xfrm>
            <a:off x="0" y="1663700"/>
            <a:ext cx="2209800" cy="1016000"/>
          </a:xfrm>
          <a:prstGeom prst="cloudCallout">
            <a:avLst>
              <a:gd name="adj1" fmla="val 36995"/>
              <a:gd name="adj2" fmla="val 73750"/>
            </a:avLst>
          </a:prstGeom>
          <a:solidFill>
            <a:schemeClr val="tx1">
              <a:alpha val="79999"/>
            </a:schemeClr>
          </a:solidFill>
          <a:ln w="38100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r>
              <a:rPr lang="en-US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yowzah!</a:t>
            </a:r>
          </a:p>
        </p:txBody>
      </p:sp>
      <p:sp>
        <p:nvSpPr>
          <p:cNvPr id="259202" name="AutoShape 130"/>
          <p:cNvSpPr>
            <a:spLocks noChangeArrowheads="1"/>
          </p:cNvSpPr>
          <p:nvPr/>
        </p:nvSpPr>
        <p:spPr bwMode="auto">
          <a:xfrm>
            <a:off x="3327400" y="3124200"/>
            <a:ext cx="444500" cy="533400"/>
          </a:xfrm>
          <a:prstGeom prst="wedgeRoundRectCallout">
            <a:avLst>
              <a:gd name="adj1" fmla="val -220713"/>
              <a:gd name="adj2" fmla="val 36606"/>
              <a:gd name="adj3" fmla="val 16667"/>
            </a:avLst>
          </a:prstGeom>
          <a:noFill/>
          <a:ln w="38100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9203" name="AutoShape 131"/>
          <p:cNvSpPr>
            <a:spLocks noChangeArrowheads="1"/>
          </p:cNvSpPr>
          <p:nvPr/>
        </p:nvSpPr>
        <p:spPr bwMode="auto">
          <a:xfrm>
            <a:off x="6146800" y="2133600"/>
            <a:ext cx="444500" cy="533400"/>
          </a:xfrm>
          <a:prstGeom prst="wedgeRoundRectCallout">
            <a:avLst>
              <a:gd name="adj1" fmla="val -775000"/>
              <a:gd name="adj2" fmla="val 129463"/>
              <a:gd name="adj3" fmla="val 16667"/>
            </a:avLst>
          </a:prstGeom>
          <a:noFill/>
          <a:ln w="38100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Line 16">
            <a:extLst>
              <a:ext uri="{FF2B5EF4-FFF2-40B4-BE49-F238E27FC236}">
                <a16:creationId xmlns:a16="http://schemas.microsoft.com/office/drawing/2014/main" id="{30470655-0A2F-A306-04CC-696796D0DE2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00500" y="2667000"/>
            <a:ext cx="533400" cy="5969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3" name="Line 16">
            <a:extLst>
              <a:ext uri="{FF2B5EF4-FFF2-40B4-BE49-F238E27FC236}">
                <a16:creationId xmlns:a16="http://schemas.microsoft.com/office/drawing/2014/main" id="{B8A9ED0E-B03F-17D3-3AFE-38BBF793F67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43200" y="3784600"/>
            <a:ext cx="660400" cy="8763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4" name="Line 16">
            <a:extLst>
              <a:ext uri="{FF2B5EF4-FFF2-40B4-BE49-F238E27FC236}">
                <a16:creationId xmlns:a16="http://schemas.microsoft.com/office/drawing/2014/main" id="{398F28FB-67B3-16A1-338D-E7E4B967156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911600" y="3822700"/>
            <a:ext cx="279400" cy="8128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5" name="Line 16">
            <a:extLst>
              <a:ext uri="{FF2B5EF4-FFF2-40B4-BE49-F238E27FC236}">
                <a16:creationId xmlns:a16="http://schemas.microsoft.com/office/drawing/2014/main" id="{E5958D91-AE51-C7DE-984A-4BB6F93F3C0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232400" y="2641600"/>
            <a:ext cx="520700" cy="6604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259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9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5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59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259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259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9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59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9199" grpId="0" animBg="1"/>
      <p:bldP spid="259154" grpId="0" animBg="1"/>
      <p:bldP spid="259154" grpId="1" animBg="1"/>
      <p:bldP spid="259201" grpId="0" animBg="1"/>
      <p:bldP spid="259202" grpId="0" animBg="1"/>
      <p:bldP spid="259203" grpId="0" animBg="1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Static Tree Barrier</a:t>
            </a:r>
          </a:p>
        </p:txBody>
      </p:sp>
      <p:sp>
        <p:nvSpPr>
          <p:cNvPr id="112642" name="Oval 11"/>
          <p:cNvSpPr>
            <a:spLocks noChangeArrowheads="1"/>
          </p:cNvSpPr>
          <p:nvPr/>
        </p:nvSpPr>
        <p:spPr bwMode="auto">
          <a:xfrm>
            <a:off x="4121150" y="19494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112643" name="Oval 11"/>
          <p:cNvSpPr>
            <a:spLocks noChangeArrowheads="1"/>
          </p:cNvSpPr>
          <p:nvPr/>
        </p:nvSpPr>
        <p:spPr bwMode="auto">
          <a:xfrm>
            <a:off x="4121150" y="19621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112644" name="Oval 11"/>
          <p:cNvSpPr>
            <a:spLocks noChangeArrowheads="1"/>
          </p:cNvSpPr>
          <p:nvPr/>
        </p:nvSpPr>
        <p:spPr bwMode="auto">
          <a:xfrm>
            <a:off x="2940050" y="30924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112645" name="Oval 11"/>
          <p:cNvSpPr>
            <a:spLocks noChangeArrowheads="1"/>
          </p:cNvSpPr>
          <p:nvPr/>
        </p:nvSpPr>
        <p:spPr bwMode="auto">
          <a:xfrm>
            <a:off x="2940050" y="30924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112646" name="Rectangle 192"/>
          <p:cNvSpPr>
            <a:spLocks noChangeArrowheads="1"/>
          </p:cNvSpPr>
          <p:nvPr/>
        </p:nvSpPr>
        <p:spPr bwMode="auto">
          <a:xfrm>
            <a:off x="5994400" y="2057400"/>
            <a:ext cx="431800" cy="419100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2647" name="Footer Placeholder 2"/>
          <p:cNvSpPr txBox="1">
            <a:spLocks noGrp="1"/>
          </p:cNvSpPr>
          <p:nvPr/>
        </p:nvSpPr>
        <p:spPr bwMode="auto">
          <a:xfrm>
            <a:off x="28321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sz="14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Art of Multiprocessor Programming</a:t>
            </a:r>
          </a:p>
        </p:txBody>
      </p:sp>
      <p:sp>
        <p:nvSpPr>
          <p:cNvPr id="112648" name="Slide Number Placeholder 3"/>
          <p:cNvSpPr txBox="1">
            <a:spLocks noGrp="1"/>
          </p:cNvSpPr>
          <p:nvPr/>
        </p:nvSpPr>
        <p:spPr bwMode="auto">
          <a:xfrm>
            <a:off x="62611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0"/>
              </a:spcBef>
            </a:pPr>
            <a:fld id="{07F7629F-60FE-4095-B471-94215CE30674}" type="slidenum">
              <a:rPr lang="en-US" sz="14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 algn="r">
                <a:spcBef>
                  <a:spcPct val="0"/>
                </a:spcBef>
              </a:pPr>
              <a:t>106</a:t>
            </a:fld>
            <a:endParaRPr lang="en-US" sz="14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2649" name="Oval 8"/>
          <p:cNvSpPr>
            <a:spLocks noChangeArrowheads="1"/>
          </p:cNvSpPr>
          <p:nvPr/>
        </p:nvSpPr>
        <p:spPr bwMode="auto">
          <a:xfrm>
            <a:off x="1701800" y="44259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112651" name="Line 16"/>
          <p:cNvSpPr>
            <a:spLocks noChangeShapeType="1"/>
          </p:cNvSpPr>
          <p:nvPr/>
        </p:nvSpPr>
        <p:spPr bwMode="auto">
          <a:xfrm flipV="1">
            <a:off x="3848100" y="2514600"/>
            <a:ext cx="533400" cy="596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2653" name="Oval 5"/>
          <p:cNvSpPr>
            <a:spLocks noChangeArrowheads="1"/>
          </p:cNvSpPr>
          <p:nvPr/>
        </p:nvSpPr>
        <p:spPr bwMode="auto">
          <a:xfrm>
            <a:off x="3568700" y="44767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112654" name="Line 16"/>
          <p:cNvSpPr>
            <a:spLocks noChangeShapeType="1"/>
          </p:cNvSpPr>
          <p:nvPr/>
        </p:nvSpPr>
        <p:spPr bwMode="auto">
          <a:xfrm flipH="1" flipV="1">
            <a:off x="3759200" y="3670300"/>
            <a:ext cx="279400" cy="812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2655" name="Oval 11"/>
          <p:cNvSpPr>
            <a:spLocks noChangeArrowheads="1"/>
          </p:cNvSpPr>
          <p:nvPr/>
        </p:nvSpPr>
        <p:spPr bwMode="auto">
          <a:xfrm>
            <a:off x="5187950" y="31432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grpSp>
        <p:nvGrpSpPr>
          <p:cNvPr id="112657" name="Group 173"/>
          <p:cNvGrpSpPr>
            <a:grpSpLocks/>
          </p:cNvGrpSpPr>
          <p:nvPr/>
        </p:nvGrpSpPr>
        <p:grpSpPr bwMode="auto">
          <a:xfrm>
            <a:off x="5616575" y="1485900"/>
            <a:ext cx="606425" cy="787400"/>
            <a:chOff x="1728" y="1008"/>
            <a:chExt cx="1776" cy="230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12764" name="Rectangle 174"/>
            <p:cNvSpPr>
              <a:spLocks noChangeArrowheads="1"/>
            </p:cNvSpPr>
            <p:nvPr/>
          </p:nvSpPr>
          <p:spPr bwMode="auto">
            <a:xfrm>
              <a:off x="3408" y="1248"/>
              <a:ext cx="96" cy="2064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65" name="Rectangle 175"/>
            <p:cNvSpPr>
              <a:spLocks noChangeArrowheads="1"/>
            </p:cNvSpPr>
            <p:nvPr/>
          </p:nvSpPr>
          <p:spPr bwMode="auto">
            <a:xfrm>
              <a:off x="2304" y="124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66" name="Line 176"/>
            <p:cNvSpPr>
              <a:spLocks noChangeShapeType="1"/>
            </p:cNvSpPr>
            <p:nvPr/>
          </p:nvSpPr>
          <p:spPr bwMode="auto">
            <a:xfrm flipV="1">
              <a:off x="2304" y="2160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67" name="Rectangle 177"/>
            <p:cNvSpPr>
              <a:spLocks noChangeArrowheads="1"/>
            </p:cNvSpPr>
            <p:nvPr/>
          </p:nvSpPr>
          <p:spPr bwMode="auto">
            <a:xfrm>
              <a:off x="1728" y="1008"/>
              <a:ext cx="1152" cy="1152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2658" name="Group 101"/>
          <p:cNvGrpSpPr>
            <a:grpSpLocks/>
          </p:cNvGrpSpPr>
          <p:nvPr/>
        </p:nvGrpSpPr>
        <p:grpSpPr bwMode="auto">
          <a:xfrm>
            <a:off x="1490663" y="5130800"/>
            <a:ext cx="1219200" cy="1090613"/>
            <a:chOff x="1584" y="816"/>
            <a:chExt cx="912" cy="816"/>
          </a:xfrm>
        </p:grpSpPr>
        <p:sp>
          <p:nvSpPr>
            <p:cNvPr id="112755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56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57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58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59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60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61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62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63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2659" name="Group 112"/>
          <p:cNvGrpSpPr>
            <a:grpSpLocks/>
          </p:cNvGrpSpPr>
          <p:nvPr/>
        </p:nvGrpSpPr>
        <p:grpSpPr bwMode="auto">
          <a:xfrm flipH="1">
            <a:off x="3576638" y="5207000"/>
            <a:ext cx="1219200" cy="1090613"/>
            <a:chOff x="1584" y="816"/>
            <a:chExt cx="912" cy="816"/>
          </a:xfrm>
        </p:grpSpPr>
        <p:sp>
          <p:nvSpPr>
            <p:cNvPr id="112746" name="Freeform 113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47" name="Freeform 114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48" name="Freeform 115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49" name="Freeform 116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50" name="Freeform 117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51" name="Freeform 118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52" name="Freeform 119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53" name="Freeform 120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54" name="Freeform 121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2660" name="Group 123"/>
          <p:cNvGrpSpPr>
            <a:grpSpLocks/>
          </p:cNvGrpSpPr>
          <p:nvPr/>
        </p:nvGrpSpPr>
        <p:grpSpPr bwMode="auto">
          <a:xfrm flipH="1">
            <a:off x="2744788" y="1549400"/>
            <a:ext cx="1219200" cy="1090613"/>
            <a:chOff x="1584" y="816"/>
            <a:chExt cx="912" cy="816"/>
          </a:xfrm>
        </p:grpSpPr>
        <p:sp>
          <p:nvSpPr>
            <p:cNvPr id="112737" name="Freeform 124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38" name="Freeform 125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39" name="Freeform 126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40" name="Freeform 127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41" name="Freeform 128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42" name="Freeform 129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43" name="Freeform 130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44" name="Freeform 131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45" name="Freeform 132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2661" name="Group 141"/>
          <p:cNvGrpSpPr>
            <a:grpSpLocks/>
          </p:cNvGrpSpPr>
          <p:nvPr/>
        </p:nvGrpSpPr>
        <p:grpSpPr bwMode="auto">
          <a:xfrm>
            <a:off x="5332413" y="3937000"/>
            <a:ext cx="1219200" cy="1090613"/>
            <a:chOff x="1584" y="816"/>
            <a:chExt cx="912" cy="816"/>
          </a:xfrm>
        </p:grpSpPr>
        <p:sp>
          <p:nvSpPr>
            <p:cNvPr id="112728" name="Freeform 14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29" name="Freeform 14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30" name="Freeform 14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31" name="Freeform 14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32" name="Freeform 14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33" name="Freeform 14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34" name="Freeform 14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35" name="Freeform 14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36" name="Freeform 15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2662" name="Group 101"/>
          <p:cNvGrpSpPr>
            <a:grpSpLocks/>
          </p:cNvGrpSpPr>
          <p:nvPr/>
        </p:nvGrpSpPr>
        <p:grpSpPr bwMode="auto">
          <a:xfrm>
            <a:off x="1541463" y="2832100"/>
            <a:ext cx="1219200" cy="1090613"/>
            <a:chOff x="1584" y="816"/>
            <a:chExt cx="912" cy="816"/>
          </a:xfrm>
        </p:grpSpPr>
        <p:sp>
          <p:nvSpPr>
            <p:cNvPr id="112719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20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21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22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23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24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25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26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27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2663" name="Group 101"/>
          <p:cNvGrpSpPr>
            <a:grpSpLocks/>
          </p:cNvGrpSpPr>
          <p:nvPr/>
        </p:nvGrpSpPr>
        <p:grpSpPr bwMode="auto">
          <a:xfrm>
            <a:off x="1541463" y="28321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12710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11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12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13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C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14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C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15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C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16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17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18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12664" name="AutoShape 82"/>
          <p:cNvSpPr>
            <a:spLocks noChangeArrowheads="1"/>
          </p:cNvSpPr>
          <p:nvPr/>
        </p:nvSpPr>
        <p:spPr bwMode="auto">
          <a:xfrm>
            <a:off x="6146800" y="2133600"/>
            <a:ext cx="444500" cy="533400"/>
          </a:xfrm>
          <a:prstGeom prst="wedgeRoundRectCallout">
            <a:avLst>
              <a:gd name="adj1" fmla="val -775000"/>
              <a:gd name="adj2" fmla="val 129463"/>
              <a:gd name="adj3" fmla="val 16667"/>
            </a:avLst>
          </a:prstGeom>
          <a:noFill/>
          <a:ln w="38100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2665" name="Group 101"/>
          <p:cNvGrpSpPr>
            <a:grpSpLocks/>
          </p:cNvGrpSpPr>
          <p:nvPr/>
        </p:nvGrpSpPr>
        <p:grpSpPr bwMode="auto">
          <a:xfrm>
            <a:off x="1490663" y="51435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12701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02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03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04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05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06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07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08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09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12666" name="AutoShape 93"/>
          <p:cNvSpPr>
            <a:spLocks noChangeArrowheads="1"/>
          </p:cNvSpPr>
          <p:nvPr/>
        </p:nvSpPr>
        <p:spPr bwMode="auto">
          <a:xfrm>
            <a:off x="5867400" y="1955800"/>
            <a:ext cx="685800" cy="647700"/>
          </a:xfrm>
          <a:prstGeom prst="wedgeRoundRectCallout">
            <a:avLst>
              <a:gd name="adj1" fmla="val -542130"/>
              <a:gd name="adj2" fmla="val 458579"/>
              <a:gd name="adj3" fmla="val 16667"/>
            </a:avLst>
          </a:prstGeom>
          <a:noFill/>
          <a:ln w="38100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2667" name="Group 141"/>
          <p:cNvGrpSpPr>
            <a:grpSpLocks/>
          </p:cNvGrpSpPr>
          <p:nvPr/>
        </p:nvGrpSpPr>
        <p:grpSpPr bwMode="auto">
          <a:xfrm>
            <a:off x="5357813" y="39497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12692" name="Freeform 14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693" name="Freeform 14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694" name="Freeform 14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695" name="Freeform 14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696" name="Freeform 14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697" name="Freeform 14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698" name="Freeform 14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699" name="Freeform 14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00" name="Freeform 15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12668" name="AutoShape 104"/>
          <p:cNvSpPr>
            <a:spLocks noChangeArrowheads="1"/>
          </p:cNvSpPr>
          <p:nvPr/>
        </p:nvSpPr>
        <p:spPr bwMode="auto">
          <a:xfrm>
            <a:off x="5981700" y="2006600"/>
            <a:ext cx="584200" cy="635000"/>
          </a:xfrm>
          <a:prstGeom prst="wedgeRoundRectCallout">
            <a:avLst>
              <a:gd name="adj1" fmla="val -75542"/>
              <a:gd name="adj2" fmla="val 232750"/>
              <a:gd name="adj3" fmla="val 16667"/>
            </a:avLst>
          </a:prstGeom>
          <a:noFill/>
          <a:ln w="38100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2669" name="Group 112"/>
          <p:cNvGrpSpPr>
            <a:grpSpLocks/>
          </p:cNvGrpSpPr>
          <p:nvPr/>
        </p:nvGrpSpPr>
        <p:grpSpPr bwMode="auto">
          <a:xfrm flipH="1">
            <a:off x="3576638" y="52070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12683" name="Freeform 113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684" name="Freeform 114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685" name="Freeform 115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686" name="Freeform 116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C0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687" name="Freeform 117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C0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688" name="Freeform 118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C0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689" name="Freeform 119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690" name="Freeform 120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691" name="Freeform 121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2670" name="Group 123"/>
          <p:cNvGrpSpPr>
            <a:grpSpLocks/>
          </p:cNvGrpSpPr>
          <p:nvPr/>
        </p:nvGrpSpPr>
        <p:grpSpPr bwMode="auto">
          <a:xfrm flipH="1">
            <a:off x="2757488" y="15494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12674" name="Freeform 124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675" name="Freeform 125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676" name="Freeform 126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677" name="Freeform 127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678" name="Freeform 128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679" name="Freeform 129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680" name="Freeform 130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681" name="Freeform 131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682" name="Freeform 132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12671" name="AutoShape 126"/>
          <p:cNvSpPr>
            <a:spLocks noChangeArrowheads="1"/>
          </p:cNvSpPr>
          <p:nvPr/>
        </p:nvSpPr>
        <p:spPr bwMode="auto">
          <a:xfrm>
            <a:off x="6070600" y="2095500"/>
            <a:ext cx="584200" cy="635000"/>
          </a:xfrm>
          <a:prstGeom prst="wedgeRoundRectCallout">
            <a:avLst>
              <a:gd name="adj1" fmla="val -319023"/>
              <a:gd name="adj2" fmla="val 442750"/>
              <a:gd name="adj3" fmla="val 16667"/>
            </a:avLst>
          </a:prstGeom>
          <a:noFill/>
          <a:ln w="38100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2672" name="AutoShape 127"/>
          <p:cNvSpPr>
            <a:spLocks noChangeArrowheads="1"/>
          </p:cNvSpPr>
          <p:nvPr/>
        </p:nvSpPr>
        <p:spPr bwMode="auto">
          <a:xfrm>
            <a:off x="787400" y="762000"/>
            <a:ext cx="2209800" cy="1016000"/>
          </a:xfrm>
          <a:prstGeom prst="cloudCallout">
            <a:avLst>
              <a:gd name="adj1" fmla="val 36995"/>
              <a:gd name="adj2" fmla="val 73750"/>
            </a:avLst>
          </a:prstGeom>
          <a:solidFill>
            <a:schemeClr val="tx1">
              <a:alpha val="79999"/>
            </a:schemeClr>
          </a:solidFill>
          <a:ln w="38100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r>
              <a:rPr lang="en-US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yowzah!</a:t>
            </a:r>
          </a:p>
        </p:txBody>
      </p:sp>
      <p:sp>
        <p:nvSpPr>
          <p:cNvPr id="112673" name="AutoShape 128"/>
          <p:cNvSpPr>
            <a:spLocks noChangeArrowheads="1"/>
          </p:cNvSpPr>
          <p:nvPr/>
        </p:nvSpPr>
        <p:spPr bwMode="auto">
          <a:xfrm>
            <a:off x="4483100" y="1993900"/>
            <a:ext cx="444500" cy="533400"/>
          </a:xfrm>
          <a:prstGeom prst="wedgeRoundRectCallout">
            <a:avLst>
              <a:gd name="adj1" fmla="val -217856"/>
              <a:gd name="adj2" fmla="val 3273"/>
              <a:gd name="adj3" fmla="val 16667"/>
            </a:avLst>
          </a:prstGeom>
          <a:noFill/>
          <a:ln w="38100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Line 16">
            <a:extLst>
              <a:ext uri="{FF2B5EF4-FFF2-40B4-BE49-F238E27FC236}">
                <a16:creationId xmlns:a16="http://schemas.microsoft.com/office/drawing/2014/main" id="{1899106F-EC97-57B1-E576-9B2994EF8CF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00500" y="2667000"/>
            <a:ext cx="533400" cy="5969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3" name="Line 16">
            <a:extLst>
              <a:ext uri="{FF2B5EF4-FFF2-40B4-BE49-F238E27FC236}">
                <a16:creationId xmlns:a16="http://schemas.microsoft.com/office/drawing/2014/main" id="{B36E50E4-B5BF-DEEA-8120-FA38B99A79C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43200" y="3784600"/>
            <a:ext cx="660400" cy="8763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4" name="Line 16">
            <a:extLst>
              <a:ext uri="{FF2B5EF4-FFF2-40B4-BE49-F238E27FC236}">
                <a16:creationId xmlns:a16="http://schemas.microsoft.com/office/drawing/2014/main" id="{4219A435-6140-6731-DEF8-83DC1FE6914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911600" y="3822700"/>
            <a:ext cx="279400" cy="8128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5" name="Line 16">
            <a:extLst>
              <a:ext uri="{FF2B5EF4-FFF2-40B4-BE49-F238E27FC236}">
                <a16:creationId xmlns:a16="http://schemas.microsoft.com/office/drawing/2014/main" id="{ABF5ADE4-7AF7-1C42-3956-BB968045DE3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232400" y="2641600"/>
            <a:ext cx="520700" cy="6604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Oval 11"/>
          <p:cNvSpPr>
            <a:spLocks noChangeArrowheads="1"/>
          </p:cNvSpPr>
          <p:nvPr/>
        </p:nvSpPr>
        <p:spPr bwMode="auto">
          <a:xfrm>
            <a:off x="4121150" y="19494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</a:rPr>
              <a:t>1</a:t>
            </a:r>
          </a:p>
        </p:txBody>
      </p:sp>
      <p:sp>
        <p:nvSpPr>
          <p:cNvPr id="113667" name="Oval 11"/>
          <p:cNvSpPr>
            <a:spLocks noChangeArrowheads="1"/>
          </p:cNvSpPr>
          <p:nvPr/>
        </p:nvSpPr>
        <p:spPr bwMode="auto">
          <a:xfrm>
            <a:off x="4121150" y="19621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</a:rPr>
              <a:t>0</a:t>
            </a:r>
          </a:p>
        </p:txBody>
      </p:sp>
      <p:sp>
        <p:nvSpPr>
          <p:cNvPr id="113668" name="Oval 11"/>
          <p:cNvSpPr>
            <a:spLocks noChangeArrowheads="1"/>
          </p:cNvSpPr>
          <p:nvPr/>
        </p:nvSpPr>
        <p:spPr bwMode="auto">
          <a:xfrm>
            <a:off x="2940050" y="30924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</a:rPr>
              <a:t>1</a:t>
            </a:r>
          </a:p>
        </p:txBody>
      </p:sp>
      <p:sp>
        <p:nvSpPr>
          <p:cNvPr id="113669" name="Oval 11"/>
          <p:cNvSpPr>
            <a:spLocks noChangeArrowheads="1"/>
          </p:cNvSpPr>
          <p:nvPr/>
        </p:nvSpPr>
        <p:spPr bwMode="auto">
          <a:xfrm>
            <a:off x="2940050" y="30924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</a:rPr>
              <a:t>0</a:t>
            </a:r>
          </a:p>
        </p:txBody>
      </p:sp>
      <p:sp>
        <p:nvSpPr>
          <p:cNvPr id="113670" name="Rectangle 192"/>
          <p:cNvSpPr>
            <a:spLocks noChangeArrowheads="1"/>
          </p:cNvSpPr>
          <p:nvPr/>
        </p:nvSpPr>
        <p:spPr bwMode="auto">
          <a:xfrm>
            <a:off x="5994400" y="2057400"/>
            <a:ext cx="431800" cy="419100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13671" name="Footer Placeholder 2"/>
          <p:cNvSpPr txBox="1">
            <a:spLocks noGrp="1"/>
          </p:cNvSpPr>
          <p:nvPr/>
        </p:nvSpPr>
        <p:spPr bwMode="auto">
          <a:xfrm>
            <a:off x="28321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sz="1400" b="0" dirty="0">
                <a:solidFill>
                  <a:schemeClr val="tx1"/>
                </a:solidFill>
                <a:latin typeface="Arial" pitchFamily="34" charset="0"/>
              </a:rPr>
              <a:t>Art of Multiprocessor Programming</a:t>
            </a:r>
          </a:p>
        </p:txBody>
      </p:sp>
      <p:sp>
        <p:nvSpPr>
          <p:cNvPr id="113672" name="Slide Number Placeholder 3"/>
          <p:cNvSpPr txBox="1">
            <a:spLocks noGrp="1"/>
          </p:cNvSpPr>
          <p:nvPr/>
        </p:nvSpPr>
        <p:spPr bwMode="auto">
          <a:xfrm>
            <a:off x="62611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0"/>
              </a:spcBef>
            </a:pPr>
            <a:fld id="{F39928E3-A8BF-41C8-B118-E1EB903B4935}" type="slidenum">
              <a:rPr lang="en-US" sz="1400" b="0">
                <a:solidFill>
                  <a:schemeClr val="tx1"/>
                </a:solidFill>
                <a:latin typeface="Arial" pitchFamily="34" charset="0"/>
              </a:rPr>
              <a:pPr algn="r">
                <a:spcBef>
                  <a:spcPct val="0"/>
                </a:spcBef>
              </a:pPr>
              <a:t>107</a:t>
            </a:fld>
            <a:endParaRPr lang="en-US" sz="1400" b="0" dirty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113673" name="Oval 8"/>
          <p:cNvSpPr>
            <a:spLocks noChangeArrowheads="1"/>
          </p:cNvSpPr>
          <p:nvPr/>
        </p:nvSpPr>
        <p:spPr bwMode="auto">
          <a:xfrm>
            <a:off x="1701800" y="44259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</a:rPr>
              <a:t>0</a:t>
            </a:r>
          </a:p>
        </p:txBody>
      </p:sp>
      <p:sp>
        <p:nvSpPr>
          <p:cNvPr id="113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Static Tree Barrier</a:t>
            </a:r>
          </a:p>
        </p:txBody>
      </p:sp>
      <p:sp>
        <p:nvSpPr>
          <p:cNvPr id="113675" name="Line 16"/>
          <p:cNvSpPr>
            <a:spLocks noChangeShapeType="1"/>
          </p:cNvSpPr>
          <p:nvPr/>
        </p:nvSpPr>
        <p:spPr bwMode="auto">
          <a:xfrm flipV="1">
            <a:off x="3848100" y="2514600"/>
            <a:ext cx="533400" cy="596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13677" name="Oval 5"/>
          <p:cNvSpPr>
            <a:spLocks noChangeArrowheads="1"/>
          </p:cNvSpPr>
          <p:nvPr/>
        </p:nvSpPr>
        <p:spPr bwMode="auto">
          <a:xfrm>
            <a:off x="3568700" y="44767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</a:rPr>
              <a:t>0</a:t>
            </a:r>
          </a:p>
        </p:txBody>
      </p:sp>
      <p:sp>
        <p:nvSpPr>
          <p:cNvPr id="113678" name="Line 16"/>
          <p:cNvSpPr>
            <a:spLocks noChangeShapeType="1"/>
          </p:cNvSpPr>
          <p:nvPr/>
        </p:nvSpPr>
        <p:spPr bwMode="auto">
          <a:xfrm flipH="1" flipV="1">
            <a:off x="3759200" y="3670300"/>
            <a:ext cx="279400" cy="812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13679" name="Oval 11"/>
          <p:cNvSpPr>
            <a:spLocks noChangeArrowheads="1"/>
          </p:cNvSpPr>
          <p:nvPr/>
        </p:nvSpPr>
        <p:spPr bwMode="auto">
          <a:xfrm>
            <a:off x="5187950" y="31432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</a:rPr>
              <a:t>0</a:t>
            </a:r>
          </a:p>
        </p:txBody>
      </p:sp>
      <p:sp>
        <p:nvSpPr>
          <p:cNvPr id="113681" name="Rectangle 174"/>
          <p:cNvSpPr>
            <a:spLocks noChangeArrowheads="1"/>
          </p:cNvSpPr>
          <p:nvPr/>
        </p:nvSpPr>
        <p:spPr bwMode="auto">
          <a:xfrm>
            <a:off x="6189663" y="1568450"/>
            <a:ext cx="33337" cy="704850"/>
          </a:xfrm>
          <a:prstGeom prst="rect">
            <a:avLst/>
          </a:prstGeom>
          <a:solidFill>
            <a:schemeClr val="tx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263187" name="Rectangle 175"/>
          <p:cNvSpPr>
            <a:spLocks noChangeArrowheads="1"/>
          </p:cNvSpPr>
          <p:nvPr/>
        </p:nvSpPr>
        <p:spPr bwMode="auto">
          <a:xfrm>
            <a:off x="5813425" y="1568450"/>
            <a:ext cx="393700" cy="393700"/>
          </a:xfrm>
          <a:prstGeom prst="rect">
            <a:avLst/>
          </a:prstGeom>
          <a:solidFill>
            <a:srgbClr val="0000FF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13683" name="Line 176"/>
          <p:cNvSpPr>
            <a:spLocks noChangeShapeType="1"/>
          </p:cNvSpPr>
          <p:nvPr/>
        </p:nvSpPr>
        <p:spPr bwMode="auto">
          <a:xfrm flipV="1">
            <a:off x="5813425" y="1879600"/>
            <a:ext cx="196850" cy="825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263189" name="Rectangle 177"/>
          <p:cNvSpPr>
            <a:spLocks noChangeArrowheads="1"/>
          </p:cNvSpPr>
          <p:nvPr/>
        </p:nvSpPr>
        <p:spPr bwMode="auto">
          <a:xfrm>
            <a:off x="5616575" y="1485900"/>
            <a:ext cx="393700" cy="393700"/>
          </a:xfrm>
          <a:prstGeom prst="rect">
            <a:avLst/>
          </a:prstGeom>
          <a:solidFill>
            <a:srgbClr val="0000FF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endParaRPr lang="en-US" dirty="0">
              <a:latin typeface="Arial" pitchFamily="34" charset="0"/>
            </a:endParaRPr>
          </a:p>
        </p:txBody>
      </p:sp>
      <p:grpSp>
        <p:nvGrpSpPr>
          <p:cNvPr id="113685" name="Group 101"/>
          <p:cNvGrpSpPr>
            <a:grpSpLocks/>
          </p:cNvGrpSpPr>
          <p:nvPr/>
        </p:nvGrpSpPr>
        <p:grpSpPr bwMode="auto">
          <a:xfrm>
            <a:off x="1490663" y="5130800"/>
            <a:ext cx="1219200" cy="1090613"/>
            <a:chOff x="1584" y="816"/>
            <a:chExt cx="912" cy="816"/>
          </a:xfrm>
        </p:grpSpPr>
        <p:sp>
          <p:nvSpPr>
            <p:cNvPr id="113782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83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84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85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86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87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88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89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90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113686" name="Group 112"/>
          <p:cNvGrpSpPr>
            <a:grpSpLocks/>
          </p:cNvGrpSpPr>
          <p:nvPr/>
        </p:nvGrpSpPr>
        <p:grpSpPr bwMode="auto">
          <a:xfrm flipH="1">
            <a:off x="3576638" y="5207000"/>
            <a:ext cx="1219200" cy="1090613"/>
            <a:chOff x="1584" y="816"/>
            <a:chExt cx="912" cy="816"/>
          </a:xfrm>
        </p:grpSpPr>
        <p:sp>
          <p:nvSpPr>
            <p:cNvPr id="113773" name="Freeform 113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74" name="Freeform 114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75" name="Freeform 115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76" name="Freeform 116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77" name="Freeform 117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78" name="Freeform 118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79" name="Freeform 119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80" name="Freeform 120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81" name="Freeform 121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113687" name="Group 123"/>
          <p:cNvGrpSpPr>
            <a:grpSpLocks/>
          </p:cNvGrpSpPr>
          <p:nvPr/>
        </p:nvGrpSpPr>
        <p:grpSpPr bwMode="auto">
          <a:xfrm flipH="1">
            <a:off x="2744788" y="1549400"/>
            <a:ext cx="1219200" cy="1090613"/>
            <a:chOff x="1584" y="816"/>
            <a:chExt cx="912" cy="816"/>
          </a:xfrm>
        </p:grpSpPr>
        <p:sp>
          <p:nvSpPr>
            <p:cNvPr id="113764" name="Freeform 124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65" name="Freeform 125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66" name="Freeform 126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67" name="Freeform 127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68" name="Freeform 128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69" name="Freeform 129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70" name="Freeform 130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71" name="Freeform 131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72" name="Freeform 132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113688" name="Group 141"/>
          <p:cNvGrpSpPr>
            <a:grpSpLocks/>
          </p:cNvGrpSpPr>
          <p:nvPr/>
        </p:nvGrpSpPr>
        <p:grpSpPr bwMode="auto">
          <a:xfrm>
            <a:off x="5332413" y="3937000"/>
            <a:ext cx="1219200" cy="1090613"/>
            <a:chOff x="1584" y="816"/>
            <a:chExt cx="912" cy="816"/>
          </a:xfrm>
        </p:grpSpPr>
        <p:sp>
          <p:nvSpPr>
            <p:cNvPr id="113755" name="Freeform 14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56" name="Freeform 14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57" name="Freeform 14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58" name="Freeform 14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59" name="Freeform 14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60" name="Freeform 14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61" name="Freeform 14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62" name="Freeform 14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63" name="Freeform 15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113689" name="Group 101"/>
          <p:cNvGrpSpPr>
            <a:grpSpLocks/>
          </p:cNvGrpSpPr>
          <p:nvPr/>
        </p:nvGrpSpPr>
        <p:grpSpPr bwMode="auto">
          <a:xfrm>
            <a:off x="1541463" y="2832100"/>
            <a:ext cx="1219200" cy="1090613"/>
            <a:chOff x="1584" y="816"/>
            <a:chExt cx="912" cy="816"/>
          </a:xfrm>
        </p:grpSpPr>
        <p:sp>
          <p:nvSpPr>
            <p:cNvPr id="113746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47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48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49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50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51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52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53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54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113690" name="Group 101"/>
          <p:cNvGrpSpPr>
            <a:grpSpLocks/>
          </p:cNvGrpSpPr>
          <p:nvPr/>
        </p:nvGrpSpPr>
        <p:grpSpPr bwMode="auto">
          <a:xfrm>
            <a:off x="1556374" y="28321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13737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38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39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40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C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41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C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42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C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43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44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45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113691" name="AutoShape 82"/>
          <p:cNvSpPr>
            <a:spLocks noChangeArrowheads="1"/>
          </p:cNvSpPr>
          <p:nvPr/>
        </p:nvSpPr>
        <p:spPr bwMode="auto">
          <a:xfrm>
            <a:off x="6146800" y="2133600"/>
            <a:ext cx="444500" cy="533400"/>
          </a:xfrm>
          <a:prstGeom prst="wedgeRoundRectCallout">
            <a:avLst>
              <a:gd name="adj1" fmla="val -775000"/>
              <a:gd name="adj2" fmla="val 129463"/>
              <a:gd name="adj3" fmla="val 16667"/>
            </a:avLst>
          </a:prstGeom>
          <a:noFill/>
          <a:ln w="38100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en-US" dirty="0">
              <a:latin typeface="Arial" pitchFamily="34" charset="0"/>
            </a:endParaRPr>
          </a:p>
        </p:txBody>
      </p:sp>
      <p:grpSp>
        <p:nvGrpSpPr>
          <p:cNvPr id="113692" name="Group 101"/>
          <p:cNvGrpSpPr>
            <a:grpSpLocks/>
          </p:cNvGrpSpPr>
          <p:nvPr/>
        </p:nvGrpSpPr>
        <p:grpSpPr bwMode="auto">
          <a:xfrm>
            <a:off x="1505574" y="51435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13728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29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30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31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32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33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34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35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36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113693" name="AutoShape 93"/>
          <p:cNvSpPr>
            <a:spLocks noChangeArrowheads="1"/>
          </p:cNvSpPr>
          <p:nvPr/>
        </p:nvSpPr>
        <p:spPr bwMode="auto">
          <a:xfrm>
            <a:off x="5867400" y="1955800"/>
            <a:ext cx="685800" cy="647700"/>
          </a:xfrm>
          <a:prstGeom prst="wedgeRoundRectCallout">
            <a:avLst>
              <a:gd name="adj1" fmla="val -542130"/>
              <a:gd name="adj2" fmla="val 458579"/>
              <a:gd name="adj3" fmla="val 16667"/>
            </a:avLst>
          </a:prstGeom>
          <a:noFill/>
          <a:ln w="38100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en-US" dirty="0">
              <a:latin typeface="Arial" pitchFamily="34" charset="0"/>
            </a:endParaRPr>
          </a:p>
        </p:txBody>
      </p:sp>
      <p:grpSp>
        <p:nvGrpSpPr>
          <p:cNvPr id="113694" name="Group 141"/>
          <p:cNvGrpSpPr>
            <a:grpSpLocks/>
          </p:cNvGrpSpPr>
          <p:nvPr/>
        </p:nvGrpSpPr>
        <p:grpSpPr bwMode="auto">
          <a:xfrm>
            <a:off x="5357813" y="39497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13719" name="Freeform 14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20" name="Freeform 14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21" name="Freeform 14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22" name="Freeform 14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23" name="Freeform 14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24" name="Freeform 14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25" name="Freeform 14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26" name="Freeform 14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27" name="Freeform 15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113695" name="AutoShape 104"/>
          <p:cNvSpPr>
            <a:spLocks noChangeArrowheads="1"/>
          </p:cNvSpPr>
          <p:nvPr/>
        </p:nvSpPr>
        <p:spPr bwMode="auto">
          <a:xfrm>
            <a:off x="5981700" y="2006600"/>
            <a:ext cx="584200" cy="635000"/>
          </a:xfrm>
          <a:prstGeom prst="wedgeRoundRectCallout">
            <a:avLst>
              <a:gd name="adj1" fmla="val -75542"/>
              <a:gd name="adj2" fmla="val 232750"/>
              <a:gd name="adj3" fmla="val 16667"/>
            </a:avLst>
          </a:prstGeom>
          <a:noFill/>
          <a:ln w="38100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en-US" dirty="0">
              <a:latin typeface="Arial" pitchFamily="34" charset="0"/>
            </a:endParaRPr>
          </a:p>
        </p:txBody>
      </p:sp>
      <p:grpSp>
        <p:nvGrpSpPr>
          <p:cNvPr id="113696" name="Group 112"/>
          <p:cNvGrpSpPr>
            <a:grpSpLocks/>
          </p:cNvGrpSpPr>
          <p:nvPr/>
        </p:nvGrpSpPr>
        <p:grpSpPr bwMode="auto">
          <a:xfrm flipH="1">
            <a:off x="3576638" y="52070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13710" name="Freeform 113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11" name="Freeform 114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12" name="Freeform 115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13" name="Freeform 116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C0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14" name="Freeform 117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C0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15" name="Freeform 118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C0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16" name="Freeform 119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17" name="Freeform 120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18" name="Freeform 121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113697" name="Group 123"/>
          <p:cNvGrpSpPr>
            <a:grpSpLocks/>
          </p:cNvGrpSpPr>
          <p:nvPr/>
        </p:nvGrpSpPr>
        <p:grpSpPr bwMode="auto">
          <a:xfrm flipH="1">
            <a:off x="2772399" y="15494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13701" name="Freeform 124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02" name="Freeform 125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03" name="Freeform 126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04" name="Freeform 127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05" name="Freeform 128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06" name="Freeform 129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07" name="Freeform 130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08" name="Freeform 131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3709" name="Freeform 132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113698" name="AutoShape 125"/>
          <p:cNvSpPr>
            <a:spLocks noChangeArrowheads="1"/>
          </p:cNvSpPr>
          <p:nvPr/>
        </p:nvSpPr>
        <p:spPr bwMode="auto">
          <a:xfrm>
            <a:off x="5892800" y="1930400"/>
            <a:ext cx="444500" cy="533400"/>
          </a:xfrm>
          <a:prstGeom prst="wedgeRoundRectCallout">
            <a:avLst>
              <a:gd name="adj1" fmla="val -469287"/>
              <a:gd name="adj2" fmla="val -44347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13699" name="AutoShape 126"/>
          <p:cNvSpPr>
            <a:spLocks noChangeArrowheads="1"/>
          </p:cNvSpPr>
          <p:nvPr/>
        </p:nvSpPr>
        <p:spPr bwMode="auto">
          <a:xfrm>
            <a:off x="6070600" y="2095500"/>
            <a:ext cx="584200" cy="635000"/>
          </a:xfrm>
          <a:prstGeom prst="wedgeRoundRectCallout">
            <a:avLst>
              <a:gd name="adj1" fmla="val -319023"/>
              <a:gd name="adj2" fmla="val 442750"/>
              <a:gd name="adj3" fmla="val 16667"/>
            </a:avLst>
          </a:prstGeom>
          <a:noFill/>
          <a:ln w="38100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27" name="AutoShape 127"/>
          <p:cNvSpPr>
            <a:spLocks noChangeArrowheads="1"/>
          </p:cNvSpPr>
          <p:nvPr/>
        </p:nvSpPr>
        <p:spPr bwMode="auto">
          <a:xfrm>
            <a:off x="787400" y="762000"/>
            <a:ext cx="2209800" cy="1016000"/>
          </a:xfrm>
          <a:prstGeom prst="cloudCallout">
            <a:avLst>
              <a:gd name="adj1" fmla="val 36995"/>
              <a:gd name="adj2" fmla="val 73750"/>
            </a:avLst>
          </a:prstGeom>
          <a:solidFill>
            <a:schemeClr val="tx1">
              <a:alpha val="79999"/>
            </a:schemeClr>
          </a:solidFill>
          <a:ln w="38100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r>
              <a:rPr lang="en-US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yowzah!</a:t>
            </a:r>
          </a:p>
        </p:txBody>
      </p:sp>
      <p:sp>
        <p:nvSpPr>
          <p:cNvPr id="2" name="Line 16">
            <a:extLst>
              <a:ext uri="{FF2B5EF4-FFF2-40B4-BE49-F238E27FC236}">
                <a16:creationId xmlns:a16="http://schemas.microsoft.com/office/drawing/2014/main" id="{5E987836-3728-85B8-42B2-9E7F3DACBA5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00500" y="2667000"/>
            <a:ext cx="533400" cy="5969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3" name="Line 16">
            <a:extLst>
              <a:ext uri="{FF2B5EF4-FFF2-40B4-BE49-F238E27FC236}">
                <a16:creationId xmlns:a16="http://schemas.microsoft.com/office/drawing/2014/main" id="{A072C232-A796-5DAB-AB39-811DC8EDF8C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43200" y="3784600"/>
            <a:ext cx="660400" cy="8763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4" name="Line 16">
            <a:extLst>
              <a:ext uri="{FF2B5EF4-FFF2-40B4-BE49-F238E27FC236}">
                <a16:creationId xmlns:a16="http://schemas.microsoft.com/office/drawing/2014/main" id="{68B8988A-02B0-55EB-1D98-DAD6F3C254D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911600" y="3822700"/>
            <a:ext cx="279400" cy="8128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5" name="Line 16">
            <a:extLst>
              <a:ext uri="{FF2B5EF4-FFF2-40B4-BE49-F238E27FC236}">
                <a16:creationId xmlns:a16="http://schemas.microsoft.com/office/drawing/2014/main" id="{4419B5D4-83CB-F248-3A75-63CDF778949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232400" y="2641600"/>
            <a:ext cx="520700" cy="6604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631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631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631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2631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2631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2631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Oval 11"/>
          <p:cNvSpPr>
            <a:spLocks noChangeArrowheads="1"/>
          </p:cNvSpPr>
          <p:nvPr/>
        </p:nvSpPr>
        <p:spPr bwMode="auto">
          <a:xfrm>
            <a:off x="4121150" y="19494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</a:rPr>
              <a:t>1</a:t>
            </a:r>
          </a:p>
        </p:txBody>
      </p:sp>
      <p:sp>
        <p:nvSpPr>
          <p:cNvPr id="114691" name="Oval 11"/>
          <p:cNvSpPr>
            <a:spLocks noChangeArrowheads="1"/>
          </p:cNvSpPr>
          <p:nvPr/>
        </p:nvSpPr>
        <p:spPr bwMode="auto">
          <a:xfrm>
            <a:off x="4121150" y="19621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</a:rPr>
              <a:t>0</a:t>
            </a:r>
          </a:p>
        </p:txBody>
      </p:sp>
      <p:sp>
        <p:nvSpPr>
          <p:cNvPr id="114692" name="Oval 11"/>
          <p:cNvSpPr>
            <a:spLocks noChangeArrowheads="1"/>
          </p:cNvSpPr>
          <p:nvPr/>
        </p:nvSpPr>
        <p:spPr bwMode="auto">
          <a:xfrm>
            <a:off x="2940050" y="30924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</a:rPr>
              <a:t>1</a:t>
            </a:r>
          </a:p>
        </p:txBody>
      </p:sp>
      <p:sp>
        <p:nvSpPr>
          <p:cNvPr id="114693" name="Oval 11"/>
          <p:cNvSpPr>
            <a:spLocks noChangeArrowheads="1"/>
          </p:cNvSpPr>
          <p:nvPr/>
        </p:nvSpPr>
        <p:spPr bwMode="auto">
          <a:xfrm>
            <a:off x="2940050" y="30924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</a:rPr>
              <a:t>0</a:t>
            </a:r>
          </a:p>
        </p:txBody>
      </p:sp>
      <p:sp>
        <p:nvSpPr>
          <p:cNvPr id="114694" name="Rectangle 192"/>
          <p:cNvSpPr>
            <a:spLocks noChangeArrowheads="1"/>
          </p:cNvSpPr>
          <p:nvPr/>
        </p:nvSpPr>
        <p:spPr bwMode="auto">
          <a:xfrm>
            <a:off x="5994400" y="2057400"/>
            <a:ext cx="431800" cy="419100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14695" name="Footer Placeholder 2"/>
          <p:cNvSpPr txBox="1">
            <a:spLocks noGrp="1"/>
          </p:cNvSpPr>
          <p:nvPr/>
        </p:nvSpPr>
        <p:spPr bwMode="auto">
          <a:xfrm>
            <a:off x="28321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sz="14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Art of Multiprocessor Programming</a:t>
            </a:r>
          </a:p>
        </p:txBody>
      </p:sp>
      <p:sp>
        <p:nvSpPr>
          <p:cNvPr id="114696" name="Slide Number Placeholder 3"/>
          <p:cNvSpPr txBox="1">
            <a:spLocks noGrp="1"/>
          </p:cNvSpPr>
          <p:nvPr/>
        </p:nvSpPr>
        <p:spPr bwMode="auto">
          <a:xfrm>
            <a:off x="62611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0"/>
              </a:spcBef>
            </a:pPr>
            <a:fld id="{40C6E1BC-645E-42C3-AEC7-31B5A833DE9A}" type="slidenum">
              <a:rPr lang="en-US" sz="14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 algn="r">
                <a:spcBef>
                  <a:spcPct val="0"/>
                </a:spcBef>
              </a:pPr>
              <a:t>108</a:t>
            </a:fld>
            <a:endParaRPr lang="en-US" sz="14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4697" name="Oval 8"/>
          <p:cNvSpPr>
            <a:spLocks noChangeArrowheads="1"/>
          </p:cNvSpPr>
          <p:nvPr/>
        </p:nvSpPr>
        <p:spPr bwMode="auto">
          <a:xfrm>
            <a:off x="1701800" y="44259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</a:rPr>
              <a:t>0</a:t>
            </a:r>
          </a:p>
        </p:txBody>
      </p:sp>
      <p:sp>
        <p:nvSpPr>
          <p:cNvPr id="1146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Static Tree Barrier</a:t>
            </a:r>
          </a:p>
        </p:txBody>
      </p:sp>
      <p:sp>
        <p:nvSpPr>
          <p:cNvPr id="114699" name="Line 16"/>
          <p:cNvSpPr>
            <a:spLocks noChangeShapeType="1"/>
          </p:cNvSpPr>
          <p:nvPr/>
        </p:nvSpPr>
        <p:spPr bwMode="auto">
          <a:xfrm flipV="1">
            <a:off x="3848100" y="2514600"/>
            <a:ext cx="533400" cy="5969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14700" name="Line 16"/>
          <p:cNvSpPr>
            <a:spLocks noChangeShapeType="1"/>
          </p:cNvSpPr>
          <p:nvPr/>
        </p:nvSpPr>
        <p:spPr bwMode="auto">
          <a:xfrm flipV="1">
            <a:off x="2590800" y="3632200"/>
            <a:ext cx="660400" cy="8763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14701" name="Oval 5"/>
          <p:cNvSpPr>
            <a:spLocks noChangeArrowheads="1"/>
          </p:cNvSpPr>
          <p:nvPr/>
        </p:nvSpPr>
        <p:spPr bwMode="auto">
          <a:xfrm>
            <a:off x="3568700" y="44767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</a:rPr>
              <a:t>0</a:t>
            </a:r>
          </a:p>
        </p:txBody>
      </p:sp>
      <p:sp>
        <p:nvSpPr>
          <p:cNvPr id="114702" name="Line 16"/>
          <p:cNvSpPr>
            <a:spLocks noChangeShapeType="1"/>
          </p:cNvSpPr>
          <p:nvPr/>
        </p:nvSpPr>
        <p:spPr bwMode="auto">
          <a:xfrm flipH="1" flipV="1">
            <a:off x="3759200" y="3670300"/>
            <a:ext cx="279400" cy="8128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14703" name="Oval 11"/>
          <p:cNvSpPr>
            <a:spLocks noChangeArrowheads="1"/>
          </p:cNvSpPr>
          <p:nvPr/>
        </p:nvSpPr>
        <p:spPr bwMode="auto">
          <a:xfrm>
            <a:off x="5187950" y="31432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</a:rPr>
              <a:t>0</a:t>
            </a:r>
          </a:p>
        </p:txBody>
      </p:sp>
      <p:sp>
        <p:nvSpPr>
          <p:cNvPr id="114704" name="Line 16"/>
          <p:cNvSpPr>
            <a:spLocks noChangeShapeType="1"/>
          </p:cNvSpPr>
          <p:nvPr/>
        </p:nvSpPr>
        <p:spPr bwMode="auto">
          <a:xfrm flipH="1" flipV="1">
            <a:off x="5080000" y="2489200"/>
            <a:ext cx="520700" cy="6604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14705" name="Rectangle 174"/>
          <p:cNvSpPr>
            <a:spLocks noChangeArrowheads="1"/>
          </p:cNvSpPr>
          <p:nvPr/>
        </p:nvSpPr>
        <p:spPr bwMode="auto">
          <a:xfrm>
            <a:off x="6189663" y="1568450"/>
            <a:ext cx="33337" cy="704850"/>
          </a:xfrm>
          <a:prstGeom prst="rect">
            <a:avLst/>
          </a:prstGeom>
          <a:solidFill>
            <a:schemeClr val="tx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14706" name="Rectangle 175"/>
          <p:cNvSpPr>
            <a:spLocks noChangeArrowheads="1"/>
          </p:cNvSpPr>
          <p:nvPr/>
        </p:nvSpPr>
        <p:spPr bwMode="auto">
          <a:xfrm>
            <a:off x="5813425" y="1568450"/>
            <a:ext cx="393700" cy="3937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14707" name="Line 176"/>
          <p:cNvSpPr>
            <a:spLocks noChangeShapeType="1"/>
          </p:cNvSpPr>
          <p:nvPr/>
        </p:nvSpPr>
        <p:spPr bwMode="auto">
          <a:xfrm flipV="1">
            <a:off x="5813425" y="1879600"/>
            <a:ext cx="196850" cy="825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14708" name="Rectangle 177"/>
          <p:cNvSpPr>
            <a:spLocks noChangeArrowheads="1"/>
          </p:cNvSpPr>
          <p:nvPr/>
        </p:nvSpPr>
        <p:spPr bwMode="auto">
          <a:xfrm>
            <a:off x="5616575" y="1485900"/>
            <a:ext cx="393700" cy="3937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endParaRPr lang="en-US" dirty="0">
              <a:latin typeface="Arial" pitchFamily="34" charset="0"/>
            </a:endParaRPr>
          </a:p>
        </p:txBody>
      </p:sp>
      <p:grpSp>
        <p:nvGrpSpPr>
          <p:cNvPr id="114709" name="Group 101"/>
          <p:cNvGrpSpPr>
            <a:grpSpLocks/>
          </p:cNvGrpSpPr>
          <p:nvPr/>
        </p:nvGrpSpPr>
        <p:grpSpPr bwMode="auto">
          <a:xfrm>
            <a:off x="1490663" y="5130800"/>
            <a:ext cx="1219200" cy="1090613"/>
            <a:chOff x="1584" y="816"/>
            <a:chExt cx="912" cy="816"/>
          </a:xfrm>
        </p:grpSpPr>
        <p:sp>
          <p:nvSpPr>
            <p:cNvPr id="114805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806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807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808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809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810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811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812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813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114710" name="Group 112"/>
          <p:cNvGrpSpPr>
            <a:grpSpLocks/>
          </p:cNvGrpSpPr>
          <p:nvPr/>
        </p:nvGrpSpPr>
        <p:grpSpPr bwMode="auto">
          <a:xfrm flipH="1">
            <a:off x="3576638" y="5207000"/>
            <a:ext cx="1219200" cy="1090613"/>
            <a:chOff x="1584" y="816"/>
            <a:chExt cx="912" cy="816"/>
          </a:xfrm>
        </p:grpSpPr>
        <p:sp>
          <p:nvSpPr>
            <p:cNvPr id="114796" name="Freeform 113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97" name="Freeform 114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98" name="Freeform 115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99" name="Freeform 116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800" name="Freeform 117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801" name="Freeform 118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802" name="Freeform 119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803" name="Freeform 120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804" name="Freeform 121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114711" name="Group 123"/>
          <p:cNvGrpSpPr>
            <a:grpSpLocks/>
          </p:cNvGrpSpPr>
          <p:nvPr/>
        </p:nvGrpSpPr>
        <p:grpSpPr bwMode="auto">
          <a:xfrm flipH="1">
            <a:off x="2744788" y="1549400"/>
            <a:ext cx="1219200" cy="1090613"/>
            <a:chOff x="1584" y="816"/>
            <a:chExt cx="912" cy="816"/>
          </a:xfrm>
        </p:grpSpPr>
        <p:sp>
          <p:nvSpPr>
            <p:cNvPr id="114787" name="Freeform 124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88" name="Freeform 125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89" name="Freeform 126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90" name="Freeform 127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91" name="Freeform 128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92" name="Freeform 129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93" name="Freeform 130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94" name="Freeform 131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95" name="Freeform 132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114712" name="Group 141"/>
          <p:cNvGrpSpPr>
            <a:grpSpLocks/>
          </p:cNvGrpSpPr>
          <p:nvPr/>
        </p:nvGrpSpPr>
        <p:grpSpPr bwMode="auto">
          <a:xfrm>
            <a:off x="5332413" y="3937000"/>
            <a:ext cx="1219200" cy="1090613"/>
            <a:chOff x="1584" y="816"/>
            <a:chExt cx="912" cy="816"/>
          </a:xfrm>
        </p:grpSpPr>
        <p:sp>
          <p:nvSpPr>
            <p:cNvPr id="114778" name="Freeform 14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79" name="Freeform 14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80" name="Freeform 14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81" name="Freeform 14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82" name="Freeform 14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83" name="Freeform 14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84" name="Freeform 14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85" name="Freeform 14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86" name="Freeform 15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114713" name="Group 101"/>
          <p:cNvGrpSpPr>
            <a:grpSpLocks/>
          </p:cNvGrpSpPr>
          <p:nvPr/>
        </p:nvGrpSpPr>
        <p:grpSpPr bwMode="auto">
          <a:xfrm>
            <a:off x="1541463" y="2832100"/>
            <a:ext cx="1219200" cy="1090613"/>
            <a:chOff x="1584" y="816"/>
            <a:chExt cx="912" cy="816"/>
          </a:xfrm>
        </p:grpSpPr>
        <p:sp>
          <p:nvSpPr>
            <p:cNvPr id="114769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70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71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72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73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74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75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76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77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114714" name="Group 101"/>
          <p:cNvGrpSpPr>
            <a:grpSpLocks/>
          </p:cNvGrpSpPr>
          <p:nvPr/>
        </p:nvGrpSpPr>
        <p:grpSpPr bwMode="auto">
          <a:xfrm>
            <a:off x="1541463" y="28321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14760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61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62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63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C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64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C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65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C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66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67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68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114715" name="Group 101"/>
          <p:cNvGrpSpPr>
            <a:grpSpLocks/>
          </p:cNvGrpSpPr>
          <p:nvPr/>
        </p:nvGrpSpPr>
        <p:grpSpPr bwMode="auto">
          <a:xfrm>
            <a:off x="1490663" y="51435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14751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52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53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54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55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56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57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58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59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114716" name="Group 141"/>
          <p:cNvGrpSpPr>
            <a:grpSpLocks/>
          </p:cNvGrpSpPr>
          <p:nvPr/>
        </p:nvGrpSpPr>
        <p:grpSpPr bwMode="auto">
          <a:xfrm>
            <a:off x="5357813" y="39497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14742" name="Freeform 14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43" name="Freeform 14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44" name="Freeform 14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45" name="Freeform 14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46" name="Freeform 14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47" name="Freeform 14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48" name="Freeform 14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49" name="Freeform 14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50" name="Freeform 15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114717" name="Group 112"/>
          <p:cNvGrpSpPr>
            <a:grpSpLocks/>
          </p:cNvGrpSpPr>
          <p:nvPr/>
        </p:nvGrpSpPr>
        <p:grpSpPr bwMode="auto">
          <a:xfrm flipH="1">
            <a:off x="3576638" y="52070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14733" name="Freeform 113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34" name="Freeform 114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35" name="Freeform 115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36" name="Freeform 116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C0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37" name="Freeform 117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C0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38" name="Freeform 118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C0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39" name="Freeform 119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40" name="Freeform 120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41" name="Freeform 121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114718" name="Group 123"/>
          <p:cNvGrpSpPr>
            <a:grpSpLocks/>
          </p:cNvGrpSpPr>
          <p:nvPr/>
        </p:nvGrpSpPr>
        <p:grpSpPr bwMode="auto">
          <a:xfrm flipH="1">
            <a:off x="2757488" y="1549400"/>
            <a:ext cx="1219200" cy="1090613"/>
            <a:chOff x="1584" y="816"/>
            <a:chExt cx="912" cy="816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14724" name="Freeform 124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25" name="Freeform 125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26" name="Freeform 126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27" name="Freeform 127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28" name="Freeform 128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29" name="Freeform 129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30" name="Freeform 130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31" name="Freeform 131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14732" name="Freeform 132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267390" name="AutoShape 126"/>
          <p:cNvSpPr>
            <a:spLocks noChangeArrowheads="1"/>
          </p:cNvSpPr>
          <p:nvPr/>
        </p:nvSpPr>
        <p:spPr bwMode="auto">
          <a:xfrm>
            <a:off x="1054100" y="952500"/>
            <a:ext cx="1435100" cy="1016000"/>
          </a:xfrm>
          <a:prstGeom prst="cloudCallout">
            <a:avLst>
              <a:gd name="adj1" fmla="val 83958"/>
              <a:gd name="adj2" fmla="val 73750"/>
            </a:avLst>
          </a:prstGeom>
          <a:solidFill>
            <a:schemeClr val="tx1">
              <a:alpha val="79999"/>
            </a:schemeClr>
          </a:solidFill>
          <a:ln w="38100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r>
              <a:rPr lang="en-US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yes!</a:t>
            </a:r>
          </a:p>
        </p:txBody>
      </p:sp>
      <p:sp>
        <p:nvSpPr>
          <p:cNvPr id="267391" name="AutoShape 127"/>
          <p:cNvSpPr>
            <a:spLocks noChangeArrowheads="1"/>
          </p:cNvSpPr>
          <p:nvPr/>
        </p:nvSpPr>
        <p:spPr bwMode="auto">
          <a:xfrm>
            <a:off x="241300" y="1803400"/>
            <a:ext cx="1435100" cy="1016000"/>
          </a:xfrm>
          <a:prstGeom prst="cloudCallout">
            <a:avLst>
              <a:gd name="adj1" fmla="val 83958"/>
              <a:gd name="adj2" fmla="val 73750"/>
            </a:avLst>
          </a:prstGeom>
          <a:solidFill>
            <a:schemeClr val="tx1">
              <a:alpha val="79999"/>
            </a:schemeClr>
          </a:solidFill>
          <a:ln w="38100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r>
              <a:rPr lang="en-US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yes!</a:t>
            </a:r>
          </a:p>
        </p:txBody>
      </p:sp>
      <p:sp>
        <p:nvSpPr>
          <p:cNvPr id="267392" name="AutoShape 128"/>
          <p:cNvSpPr>
            <a:spLocks noChangeArrowheads="1"/>
          </p:cNvSpPr>
          <p:nvPr/>
        </p:nvSpPr>
        <p:spPr bwMode="auto">
          <a:xfrm>
            <a:off x="0" y="3924300"/>
            <a:ext cx="1435100" cy="1016000"/>
          </a:xfrm>
          <a:prstGeom prst="cloudCallout">
            <a:avLst>
              <a:gd name="adj1" fmla="val 83958"/>
              <a:gd name="adj2" fmla="val 73750"/>
            </a:avLst>
          </a:prstGeom>
          <a:solidFill>
            <a:schemeClr val="tx1">
              <a:alpha val="79999"/>
            </a:schemeClr>
          </a:solidFill>
          <a:ln w="38100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r>
              <a:rPr lang="en-US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yes!</a:t>
            </a:r>
          </a:p>
        </p:txBody>
      </p:sp>
      <p:sp>
        <p:nvSpPr>
          <p:cNvPr id="267393" name="AutoShape 129"/>
          <p:cNvSpPr>
            <a:spLocks noChangeArrowheads="1"/>
          </p:cNvSpPr>
          <p:nvPr/>
        </p:nvSpPr>
        <p:spPr bwMode="auto">
          <a:xfrm>
            <a:off x="6489700" y="2819400"/>
            <a:ext cx="1435100" cy="1016000"/>
          </a:xfrm>
          <a:prstGeom prst="cloudCallout">
            <a:avLst>
              <a:gd name="adj1" fmla="val -39051"/>
              <a:gd name="adj2" fmla="val 83750"/>
            </a:avLst>
          </a:prstGeom>
          <a:solidFill>
            <a:schemeClr val="tx1">
              <a:alpha val="79999"/>
            </a:schemeClr>
          </a:solidFill>
          <a:ln w="38100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r>
              <a:rPr lang="en-US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yes!</a:t>
            </a:r>
          </a:p>
        </p:txBody>
      </p:sp>
      <p:sp>
        <p:nvSpPr>
          <p:cNvPr id="267394" name="AutoShape 130"/>
          <p:cNvSpPr>
            <a:spLocks noChangeArrowheads="1"/>
          </p:cNvSpPr>
          <p:nvPr/>
        </p:nvSpPr>
        <p:spPr bwMode="auto">
          <a:xfrm>
            <a:off x="5168900" y="4343400"/>
            <a:ext cx="1435100" cy="1016000"/>
          </a:xfrm>
          <a:prstGeom prst="cloudCallout">
            <a:avLst>
              <a:gd name="adj1" fmla="val -69139"/>
              <a:gd name="adj2" fmla="val 57500"/>
            </a:avLst>
          </a:prstGeom>
          <a:solidFill>
            <a:schemeClr val="tx1">
              <a:alpha val="79999"/>
            </a:schemeClr>
          </a:solidFill>
          <a:ln w="38100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r>
              <a:rPr lang="en-US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yes!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7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67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67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67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67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390" grpId="0" animBg="1"/>
      <p:bldP spid="267391" grpId="0" animBg="1"/>
      <p:bldP spid="267392" grpId="0" animBg="1"/>
      <p:bldP spid="267393" grpId="0" animBg="1"/>
      <p:bldP spid="267394" grpId="0" animBg="1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Oval 11"/>
          <p:cNvSpPr>
            <a:spLocks noChangeArrowheads="1"/>
          </p:cNvSpPr>
          <p:nvPr/>
        </p:nvSpPr>
        <p:spPr bwMode="auto">
          <a:xfrm>
            <a:off x="4121150" y="19494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115715" name="Oval 11"/>
          <p:cNvSpPr>
            <a:spLocks noChangeArrowheads="1"/>
          </p:cNvSpPr>
          <p:nvPr/>
        </p:nvSpPr>
        <p:spPr bwMode="auto">
          <a:xfrm>
            <a:off x="4121150" y="19621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115716" name="Oval 11"/>
          <p:cNvSpPr>
            <a:spLocks noChangeArrowheads="1"/>
          </p:cNvSpPr>
          <p:nvPr/>
        </p:nvSpPr>
        <p:spPr bwMode="auto">
          <a:xfrm>
            <a:off x="2940050" y="30924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115717" name="Oval 11"/>
          <p:cNvSpPr>
            <a:spLocks noChangeArrowheads="1"/>
          </p:cNvSpPr>
          <p:nvPr/>
        </p:nvSpPr>
        <p:spPr bwMode="auto">
          <a:xfrm>
            <a:off x="2940050" y="30924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115718" name="Rectangle 192"/>
          <p:cNvSpPr>
            <a:spLocks noChangeArrowheads="1"/>
          </p:cNvSpPr>
          <p:nvPr/>
        </p:nvSpPr>
        <p:spPr bwMode="auto">
          <a:xfrm>
            <a:off x="5994400" y="2057400"/>
            <a:ext cx="431800" cy="419100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5719" name="Footer Placeholder 2"/>
          <p:cNvSpPr txBox="1">
            <a:spLocks noGrp="1"/>
          </p:cNvSpPr>
          <p:nvPr/>
        </p:nvSpPr>
        <p:spPr bwMode="auto">
          <a:xfrm>
            <a:off x="28321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sz="14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Art of Multiprocessor Programming</a:t>
            </a:r>
          </a:p>
        </p:txBody>
      </p:sp>
      <p:sp>
        <p:nvSpPr>
          <p:cNvPr id="115720" name="Slide Number Placeholder 3"/>
          <p:cNvSpPr txBox="1">
            <a:spLocks noGrp="1"/>
          </p:cNvSpPr>
          <p:nvPr/>
        </p:nvSpPr>
        <p:spPr bwMode="auto">
          <a:xfrm>
            <a:off x="62611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0"/>
              </a:spcBef>
            </a:pPr>
            <a:fld id="{6202606F-EE07-432A-A144-11C68AC28DCC}" type="slidenum">
              <a:rPr lang="en-US" sz="14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 algn="r">
                <a:spcBef>
                  <a:spcPct val="0"/>
                </a:spcBef>
              </a:pPr>
              <a:t>109</a:t>
            </a:fld>
            <a:endParaRPr lang="en-US" sz="14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5721" name="Oval 8"/>
          <p:cNvSpPr>
            <a:spLocks noChangeArrowheads="1"/>
          </p:cNvSpPr>
          <p:nvPr/>
        </p:nvSpPr>
        <p:spPr bwMode="auto">
          <a:xfrm>
            <a:off x="1701800" y="44259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1157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Static Tree Barrier</a:t>
            </a:r>
          </a:p>
        </p:txBody>
      </p:sp>
      <p:sp>
        <p:nvSpPr>
          <p:cNvPr id="115723" name="Line 16"/>
          <p:cNvSpPr>
            <a:spLocks noChangeShapeType="1"/>
          </p:cNvSpPr>
          <p:nvPr/>
        </p:nvSpPr>
        <p:spPr bwMode="auto">
          <a:xfrm flipV="1">
            <a:off x="3848100" y="2514600"/>
            <a:ext cx="533400" cy="596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5725" name="Oval 5"/>
          <p:cNvSpPr>
            <a:spLocks noChangeArrowheads="1"/>
          </p:cNvSpPr>
          <p:nvPr/>
        </p:nvSpPr>
        <p:spPr bwMode="auto">
          <a:xfrm>
            <a:off x="3568700" y="44767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115726" name="Line 16"/>
          <p:cNvSpPr>
            <a:spLocks noChangeShapeType="1"/>
          </p:cNvSpPr>
          <p:nvPr/>
        </p:nvSpPr>
        <p:spPr bwMode="auto">
          <a:xfrm flipH="1" flipV="1">
            <a:off x="3759200" y="3670300"/>
            <a:ext cx="279400" cy="812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5727" name="Oval 11"/>
          <p:cNvSpPr>
            <a:spLocks noChangeArrowheads="1"/>
          </p:cNvSpPr>
          <p:nvPr/>
        </p:nvSpPr>
        <p:spPr bwMode="auto">
          <a:xfrm>
            <a:off x="5187950" y="3143250"/>
            <a:ext cx="1193800" cy="596900"/>
          </a:xfrm>
          <a:prstGeom prst="ellipse">
            <a:avLst/>
          </a:prstGeom>
          <a:solidFill>
            <a:srgbClr val="CCFFC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82A71FF-E6C2-99CA-5294-5075A6D97FF4}"/>
              </a:ext>
            </a:extLst>
          </p:cNvPr>
          <p:cNvGrpSpPr/>
          <p:nvPr/>
        </p:nvGrpSpPr>
        <p:grpSpPr>
          <a:xfrm>
            <a:off x="5616575" y="1485900"/>
            <a:ext cx="606425" cy="787400"/>
            <a:chOff x="5616575" y="1485900"/>
            <a:chExt cx="606425" cy="787400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15729" name="Rectangle 174"/>
            <p:cNvSpPr>
              <a:spLocks noChangeArrowheads="1"/>
            </p:cNvSpPr>
            <p:nvPr/>
          </p:nvSpPr>
          <p:spPr bwMode="auto">
            <a:xfrm>
              <a:off x="6189663" y="1568450"/>
              <a:ext cx="33337" cy="704850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30" name="Rectangle 175"/>
            <p:cNvSpPr>
              <a:spLocks noChangeArrowheads="1"/>
            </p:cNvSpPr>
            <p:nvPr/>
          </p:nvSpPr>
          <p:spPr bwMode="auto">
            <a:xfrm>
              <a:off x="5813425" y="1568450"/>
              <a:ext cx="393700" cy="393700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31" name="Line 176"/>
            <p:cNvSpPr>
              <a:spLocks noChangeShapeType="1"/>
            </p:cNvSpPr>
            <p:nvPr/>
          </p:nvSpPr>
          <p:spPr bwMode="auto">
            <a:xfrm flipV="1">
              <a:off x="5813425" y="1879600"/>
              <a:ext cx="196850" cy="8255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32" name="Rectangle 177"/>
            <p:cNvSpPr>
              <a:spLocks noChangeArrowheads="1"/>
            </p:cNvSpPr>
            <p:nvPr/>
          </p:nvSpPr>
          <p:spPr bwMode="auto">
            <a:xfrm>
              <a:off x="5616575" y="1485900"/>
              <a:ext cx="393700" cy="393700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5733" name="Group 101"/>
          <p:cNvGrpSpPr>
            <a:grpSpLocks/>
          </p:cNvGrpSpPr>
          <p:nvPr/>
        </p:nvGrpSpPr>
        <p:grpSpPr bwMode="auto">
          <a:xfrm>
            <a:off x="1490663" y="5130800"/>
            <a:ext cx="1219200" cy="1090613"/>
            <a:chOff x="1584" y="816"/>
            <a:chExt cx="912" cy="816"/>
          </a:xfrm>
        </p:grpSpPr>
        <p:sp>
          <p:nvSpPr>
            <p:cNvPr id="115824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825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826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827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828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829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830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831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832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5734" name="Group 112"/>
          <p:cNvGrpSpPr>
            <a:grpSpLocks/>
          </p:cNvGrpSpPr>
          <p:nvPr/>
        </p:nvGrpSpPr>
        <p:grpSpPr bwMode="auto">
          <a:xfrm flipH="1">
            <a:off x="3576638" y="5207000"/>
            <a:ext cx="1219200" cy="1090613"/>
            <a:chOff x="1584" y="816"/>
            <a:chExt cx="912" cy="816"/>
          </a:xfrm>
        </p:grpSpPr>
        <p:sp>
          <p:nvSpPr>
            <p:cNvPr id="115815" name="Freeform 113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816" name="Freeform 114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817" name="Freeform 115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818" name="Freeform 116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819" name="Freeform 117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820" name="Freeform 118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821" name="Freeform 119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822" name="Freeform 120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823" name="Freeform 121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5735" name="Group 123"/>
          <p:cNvGrpSpPr>
            <a:grpSpLocks/>
          </p:cNvGrpSpPr>
          <p:nvPr/>
        </p:nvGrpSpPr>
        <p:grpSpPr bwMode="auto">
          <a:xfrm flipH="1">
            <a:off x="2744788" y="1549400"/>
            <a:ext cx="1219200" cy="1090613"/>
            <a:chOff x="1584" y="816"/>
            <a:chExt cx="912" cy="816"/>
          </a:xfrm>
        </p:grpSpPr>
        <p:sp>
          <p:nvSpPr>
            <p:cNvPr id="115806" name="Freeform 124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807" name="Freeform 125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808" name="Freeform 126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809" name="Freeform 127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810" name="Freeform 128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811" name="Freeform 129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812" name="Freeform 130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813" name="Freeform 131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814" name="Freeform 132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5736" name="Group 141"/>
          <p:cNvGrpSpPr>
            <a:grpSpLocks/>
          </p:cNvGrpSpPr>
          <p:nvPr/>
        </p:nvGrpSpPr>
        <p:grpSpPr bwMode="auto">
          <a:xfrm>
            <a:off x="5332413" y="3937000"/>
            <a:ext cx="1219200" cy="1090613"/>
            <a:chOff x="1584" y="816"/>
            <a:chExt cx="912" cy="816"/>
          </a:xfrm>
        </p:grpSpPr>
        <p:sp>
          <p:nvSpPr>
            <p:cNvPr id="115797" name="Freeform 14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98" name="Freeform 14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99" name="Freeform 14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800" name="Freeform 14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801" name="Freeform 14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802" name="Freeform 14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803" name="Freeform 14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804" name="Freeform 14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805" name="Freeform 15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5737" name="Group 101"/>
          <p:cNvGrpSpPr>
            <a:grpSpLocks/>
          </p:cNvGrpSpPr>
          <p:nvPr/>
        </p:nvGrpSpPr>
        <p:grpSpPr bwMode="auto">
          <a:xfrm>
            <a:off x="1541463" y="2832100"/>
            <a:ext cx="1219200" cy="1090613"/>
            <a:chOff x="1584" y="816"/>
            <a:chExt cx="912" cy="816"/>
          </a:xfrm>
        </p:grpSpPr>
        <p:sp>
          <p:nvSpPr>
            <p:cNvPr id="115788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89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90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91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92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93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94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95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96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5738" name="Group 101"/>
          <p:cNvGrpSpPr>
            <a:grpSpLocks/>
          </p:cNvGrpSpPr>
          <p:nvPr/>
        </p:nvGrpSpPr>
        <p:grpSpPr bwMode="auto">
          <a:xfrm>
            <a:off x="1541463" y="2832100"/>
            <a:ext cx="1219200" cy="1090613"/>
            <a:chOff x="1584" y="816"/>
            <a:chExt cx="912" cy="816"/>
          </a:xfrm>
        </p:grpSpPr>
        <p:sp>
          <p:nvSpPr>
            <p:cNvPr id="115779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80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81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82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83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84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85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86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87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5739" name="Group 101"/>
          <p:cNvGrpSpPr>
            <a:grpSpLocks/>
          </p:cNvGrpSpPr>
          <p:nvPr/>
        </p:nvGrpSpPr>
        <p:grpSpPr bwMode="auto">
          <a:xfrm>
            <a:off x="1490663" y="5143500"/>
            <a:ext cx="1219200" cy="1090613"/>
            <a:chOff x="1584" y="816"/>
            <a:chExt cx="912" cy="816"/>
          </a:xfrm>
        </p:grpSpPr>
        <p:sp>
          <p:nvSpPr>
            <p:cNvPr id="115770" name="Freeform 10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71" name="Freeform 10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72" name="Freeform 10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73" name="Freeform 10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74" name="Freeform 10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75" name="Freeform 10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76" name="Freeform 10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77" name="Freeform 10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78" name="Freeform 11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5740" name="Group 141"/>
          <p:cNvGrpSpPr>
            <a:grpSpLocks/>
          </p:cNvGrpSpPr>
          <p:nvPr/>
        </p:nvGrpSpPr>
        <p:grpSpPr bwMode="auto">
          <a:xfrm>
            <a:off x="5357813" y="3949700"/>
            <a:ext cx="1219200" cy="1090613"/>
            <a:chOff x="1584" y="816"/>
            <a:chExt cx="912" cy="816"/>
          </a:xfrm>
        </p:grpSpPr>
        <p:sp>
          <p:nvSpPr>
            <p:cNvPr id="115761" name="Freeform 142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62" name="Freeform 143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63" name="Freeform 144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64" name="Freeform 145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65" name="Freeform 146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66" name="Freeform 147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67" name="Freeform 148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68" name="Freeform 149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69" name="Freeform 150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5741" name="Group 112"/>
          <p:cNvGrpSpPr>
            <a:grpSpLocks/>
          </p:cNvGrpSpPr>
          <p:nvPr/>
        </p:nvGrpSpPr>
        <p:grpSpPr bwMode="auto">
          <a:xfrm flipH="1">
            <a:off x="3576638" y="5207000"/>
            <a:ext cx="1219200" cy="1090613"/>
            <a:chOff x="1584" y="816"/>
            <a:chExt cx="912" cy="816"/>
          </a:xfrm>
        </p:grpSpPr>
        <p:sp>
          <p:nvSpPr>
            <p:cNvPr id="115752" name="Freeform 113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53" name="Freeform 114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54" name="Freeform 115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55" name="Freeform 116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56" name="Freeform 117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57" name="Freeform 118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58" name="Freeform 119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59" name="Freeform 120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60" name="Freeform 121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5742" name="Group 123"/>
          <p:cNvGrpSpPr>
            <a:grpSpLocks/>
          </p:cNvGrpSpPr>
          <p:nvPr/>
        </p:nvGrpSpPr>
        <p:grpSpPr bwMode="auto">
          <a:xfrm flipH="1">
            <a:off x="2757488" y="1549400"/>
            <a:ext cx="1219200" cy="1090613"/>
            <a:chOff x="1584" y="816"/>
            <a:chExt cx="912" cy="816"/>
          </a:xfrm>
        </p:grpSpPr>
        <p:sp>
          <p:nvSpPr>
            <p:cNvPr id="115743" name="Freeform 124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44" name="Freeform 125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45" name="Freeform 126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>
                <a:gd name="T0" fmla="*/ 0 w 144"/>
                <a:gd name="T1" fmla="*/ 12 h 336"/>
                <a:gd name="T2" fmla="*/ 96 w 144"/>
                <a:gd name="T3" fmla="*/ 0 h 336"/>
                <a:gd name="T4" fmla="*/ 144 w 144"/>
                <a:gd name="T5" fmla="*/ 12 h 336"/>
                <a:gd name="T6" fmla="*/ 144 w 144"/>
                <a:gd name="T7" fmla="*/ 85 h 336"/>
                <a:gd name="T8" fmla="*/ 96 w 144"/>
                <a:gd name="T9" fmla="*/ 73 h 336"/>
                <a:gd name="T10" fmla="*/ 96 w 144"/>
                <a:gd name="T11" fmla="*/ 24 h 336"/>
                <a:gd name="T12" fmla="*/ 0 w 144"/>
                <a:gd name="T13" fmla="*/ 36 h 336"/>
                <a:gd name="T14" fmla="*/ 0 w 144"/>
                <a:gd name="T15" fmla="*/ 1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46" name="Freeform 127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47" name="Freeform 128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48" name="Freeform 129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folHlink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49" name="Freeform 130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9 h 432"/>
                <a:gd name="T4" fmla="*/ 4 w 336"/>
                <a:gd name="T5" fmla="*/ 15 h 432"/>
                <a:gd name="T6" fmla="*/ 4 w 336"/>
                <a:gd name="T7" fmla="*/ 45 h 432"/>
                <a:gd name="T8" fmla="*/ 0 w 336"/>
                <a:gd name="T9" fmla="*/ 35 h 432"/>
                <a:gd name="T10" fmla="*/ 0 w 336"/>
                <a:gd name="T11" fmla="*/ 5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50" name="Freeform 131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>
                <a:gd name="T0" fmla="*/ 10 w 336"/>
                <a:gd name="T1" fmla="*/ 0 h 432"/>
                <a:gd name="T2" fmla="*/ 16 w 336"/>
                <a:gd name="T3" fmla="*/ 3 h 432"/>
                <a:gd name="T4" fmla="*/ 4 w 336"/>
                <a:gd name="T5" fmla="*/ 4 h 432"/>
                <a:gd name="T6" fmla="*/ 4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51" name="Freeform 132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>
                <a:gd name="T0" fmla="*/ 1 w 336"/>
                <a:gd name="T1" fmla="*/ 0 h 432"/>
                <a:gd name="T2" fmla="*/ 2 w 336"/>
                <a:gd name="T3" fmla="*/ 3 h 432"/>
                <a:gd name="T4" fmla="*/ 1 w 336"/>
                <a:gd name="T5" fmla="*/ 4 h 432"/>
                <a:gd name="T6" fmla="*/ 1 w 336"/>
                <a:gd name="T7" fmla="*/ 11 h 432"/>
                <a:gd name="T8" fmla="*/ 0 w 336"/>
                <a:gd name="T9" fmla="*/ 9 h 432"/>
                <a:gd name="T10" fmla="*/ 0 w 336"/>
                <a:gd name="T11" fmla="*/ 1 h 432"/>
                <a:gd name="T12" fmla="*/ 1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" name="Line 16">
            <a:extLst>
              <a:ext uri="{FF2B5EF4-FFF2-40B4-BE49-F238E27FC236}">
                <a16:creationId xmlns:a16="http://schemas.microsoft.com/office/drawing/2014/main" id="{975D279A-AE65-EAD7-8D81-340B55B87A9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00500" y="2667000"/>
            <a:ext cx="533400" cy="5969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4" name="Line 16">
            <a:extLst>
              <a:ext uri="{FF2B5EF4-FFF2-40B4-BE49-F238E27FC236}">
                <a16:creationId xmlns:a16="http://schemas.microsoft.com/office/drawing/2014/main" id="{44F4538D-53EE-076A-3490-38C76518028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43200" y="3784600"/>
            <a:ext cx="660400" cy="8763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5" name="Line 16">
            <a:extLst>
              <a:ext uri="{FF2B5EF4-FFF2-40B4-BE49-F238E27FC236}">
                <a16:creationId xmlns:a16="http://schemas.microsoft.com/office/drawing/2014/main" id="{CC765182-2ACC-57EC-3F0A-59D31B630B6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911600" y="3822700"/>
            <a:ext cx="279400" cy="8128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6" name="Line 16">
            <a:extLst>
              <a:ext uri="{FF2B5EF4-FFF2-40B4-BE49-F238E27FC236}">
                <a16:creationId xmlns:a16="http://schemas.microsoft.com/office/drawing/2014/main" id="{1739A00D-A327-9EC8-AA75-CAFBC8A6BC8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232400" y="2641600"/>
            <a:ext cx="520700" cy="6604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11673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858053E-3869-4B1C-B78E-CF2D7FB267E8}" type="slidenum">
              <a:rPr lang="en-US" smtClean="0"/>
              <a:pPr/>
              <a:t>110</a:t>
            </a:fld>
            <a:endParaRPr lang="en-US" dirty="0"/>
          </a:p>
        </p:txBody>
      </p:sp>
      <p:sp>
        <p:nvSpPr>
          <p:cNvPr id="1167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Remarks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47DBBA-804C-9016-7CCD-3DAAC1924060}"/>
              </a:ext>
            </a:extLst>
          </p:cNvPr>
          <p:cNvSpPr txBox="1"/>
          <p:nvPr/>
        </p:nvSpPr>
        <p:spPr bwMode="auto">
          <a:xfrm>
            <a:off x="651164" y="2102977"/>
            <a:ext cx="4002442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Very little cache traffic</a:t>
            </a:r>
            <a:endParaRPr lang="en-US" sz="2800" i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E07774-6295-A0E0-7552-3BA1E26A50BF}"/>
              </a:ext>
            </a:extLst>
          </p:cNvPr>
          <p:cNvSpPr txBox="1"/>
          <p:nvPr/>
        </p:nvSpPr>
        <p:spPr bwMode="auto">
          <a:xfrm>
            <a:off x="651164" y="3665386"/>
            <a:ext cx="6022804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FFC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message-passing architecture</a:t>
            </a: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52BEFC91-1FA9-5930-F348-2DA06B54793A}"/>
              </a:ext>
            </a:extLst>
          </p:cNvPr>
          <p:cNvSpPr txBox="1"/>
          <p:nvPr/>
        </p:nvSpPr>
        <p:spPr bwMode="auto">
          <a:xfrm>
            <a:off x="651164" y="2884182"/>
            <a:ext cx="4341253" cy="523220"/>
          </a:xfrm>
          <a:prstGeom prst="rect">
            <a:avLst/>
          </a:prstGeom>
          <a:solidFill>
            <a:schemeClr val="tx1"/>
          </a:solidFill>
          <a:ln w="76200">
            <a:solidFill>
              <a:schemeClr val="accent2">
                <a:lumMod val="40000"/>
                <a:lumOff val="6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Minimal space overhead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305DE2-9E0F-6D43-AF5F-DAB4BE60A6B2}"/>
              </a:ext>
            </a:extLst>
          </p:cNvPr>
          <p:cNvSpPr txBox="1"/>
          <p:nvPr/>
        </p:nvSpPr>
        <p:spPr bwMode="auto">
          <a:xfrm>
            <a:off x="1138844" y="4446589"/>
            <a:ext cx="7396577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FF66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Send notification and sense down the tree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E25F947-77F5-4CA6-8472-B4B2967773ED}" type="slidenum">
              <a:rPr lang="x-none" smtClean="0"/>
              <a:pPr>
                <a:defRPr/>
              </a:pPr>
              <a:t>111</a:t>
            </a:fld>
            <a:endParaRPr lang="en-US" dirty="0"/>
          </a:p>
        </p:txBody>
      </p:sp>
      <p:pic>
        <p:nvPicPr>
          <p:cNvPr id="3" name="Picture 2" descr="“John Hughes posts ‘Why Functional Programming Matters’ ”&#10;Ferdinand Pauwels&#10;Oil on canvas&#10;1872&#10;(collaboration from Richard Carlsson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6931" y="-9078"/>
            <a:ext cx="5641974" cy="6876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 bwMode="auto">
          <a:xfrm>
            <a:off x="343523" y="340255"/>
            <a:ext cx="5020926" cy="523220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l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Ideas covered in this lecture</a:t>
            </a:r>
          </a:p>
        </p:txBody>
      </p:sp>
      <p:sp>
        <p:nvSpPr>
          <p:cNvPr id="7" name="TextBox 6"/>
          <p:cNvSpPr txBox="1"/>
          <p:nvPr/>
        </p:nvSpPr>
        <p:spPr bwMode="auto">
          <a:xfrm>
            <a:off x="1156407" y="3110533"/>
            <a:ext cx="2906245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FF66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l"/>
            <a:r>
              <a:rPr lang="en-US" sz="2800" b="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Tournament Tree</a:t>
            </a:r>
          </a:p>
        </p:txBody>
      </p:sp>
      <p:sp>
        <p:nvSpPr>
          <p:cNvPr id="8" name="TextBox 7"/>
          <p:cNvSpPr txBox="1"/>
          <p:nvPr/>
        </p:nvSpPr>
        <p:spPr bwMode="auto">
          <a:xfrm>
            <a:off x="1156407" y="3985094"/>
            <a:ext cx="3624710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CCEC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l"/>
            <a:r>
              <a:rPr lang="en-US" sz="2800" b="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Dissemination Barrier</a:t>
            </a:r>
          </a:p>
        </p:txBody>
      </p:sp>
      <p:sp>
        <p:nvSpPr>
          <p:cNvPr id="9" name="TextBox 8"/>
          <p:cNvSpPr txBox="1"/>
          <p:nvPr/>
        </p:nvSpPr>
        <p:spPr bwMode="auto">
          <a:xfrm>
            <a:off x="1156407" y="1361411"/>
            <a:ext cx="4126451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92D05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800" b="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Sense-reversing barriers</a:t>
            </a:r>
          </a:p>
        </p:txBody>
      </p:sp>
      <p:sp>
        <p:nvSpPr>
          <p:cNvPr id="10" name="TextBox 9"/>
          <p:cNvSpPr txBox="1"/>
          <p:nvPr/>
        </p:nvSpPr>
        <p:spPr bwMode="auto">
          <a:xfrm>
            <a:off x="1156407" y="4831946"/>
            <a:ext cx="3043847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FF006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800" b="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Static Tree barrier</a:t>
            </a:r>
          </a:p>
        </p:txBody>
      </p:sp>
      <p:sp>
        <p:nvSpPr>
          <p:cNvPr id="11" name="TextBox 10"/>
          <p:cNvSpPr txBox="1"/>
          <p:nvPr/>
        </p:nvSpPr>
        <p:spPr bwMode="auto">
          <a:xfrm>
            <a:off x="1156407" y="2235972"/>
            <a:ext cx="2805576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l"/>
            <a:r>
              <a:rPr lang="en-US" sz="2800" b="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Combining trees</a:t>
            </a:r>
          </a:p>
        </p:txBody>
      </p:sp>
    </p:spTree>
    <p:extLst>
      <p:ext uri="{BB962C8B-B14F-4D97-AF65-F5344CB8AC3E}">
        <p14:creationId xmlns:p14="http://schemas.microsoft.com/office/powerpoint/2010/main" val="2831964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Footer Placeholder 1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charset="-128"/>
              </a:rPr>
              <a:t>Art of Multiprocessor Programming</a:t>
            </a:r>
          </a:p>
        </p:txBody>
      </p:sp>
      <p:sp>
        <p:nvSpPr>
          <p:cNvPr id="161795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497BD5D-30AA-410A-B899-3511DBF1F069}" type="slidenum">
              <a:rPr lang="en-US" smtClean="0"/>
              <a:pPr/>
              <a:t>112</a:t>
            </a:fld>
            <a:endParaRPr lang="en-US" dirty="0"/>
          </a:p>
        </p:txBody>
      </p:sp>
      <p:sp>
        <p:nvSpPr>
          <p:cNvPr id="161796" name="Rectangle 2"/>
          <p:cNvSpPr>
            <a:spLocks noChangeArrowheads="1"/>
          </p:cNvSpPr>
          <p:nvPr/>
        </p:nvSpPr>
        <p:spPr bwMode="auto">
          <a:xfrm>
            <a:off x="0" y="-6439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b="0" dirty="0">
                <a:solidFill>
                  <a:schemeClr val="tx1"/>
                </a:solidFill>
                <a:latin typeface="Arial" pitchFamily="34" charset="0"/>
                <a:hlinkClick r:id="rId3"/>
              </a:rPr>
              <a:t>  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</a:rPr>
              <a:t> </a:t>
            </a:r>
            <a:r>
              <a:rPr lang="en-US" b="0" dirty="0">
                <a:solidFill>
                  <a:schemeClr val="tx1"/>
                </a:solidFill>
                <a:latin typeface="Arial" pitchFamily="34" charset="0"/>
              </a:rPr>
              <a:t>        </a:t>
            </a:r>
            <a:br>
              <a:rPr lang="en-US" b="0" dirty="0">
                <a:solidFill>
                  <a:schemeClr val="tx1"/>
                </a:solidFill>
                <a:latin typeface="Arial" pitchFamily="34" charset="0"/>
              </a:rPr>
            </a:br>
            <a:r>
              <a:rPr lang="en-US" b="0" dirty="0">
                <a:solidFill>
                  <a:schemeClr val="tx1"/>
                </a:solidFill>
                <a:latin typeface="Arial" pitchFamily="34" charset="0"/>
              </a:rPr>
              <a:t>This work is licensed under a </a:t>
            </a:r>
            <a:r>
              <a:rPr lang="en-US" b="0" dirty="0">
                <a:solidFill>
                  <a:schemeClr val="tx1"/>
                </a:solidFill>
                <a:latin typeface="Arial" pitchFamily="34" charset="0"/>
                <a:hlinkClick r:id="rId3"/>
              </a:rPr>
              <a:t>Creative Commons Attribution-ShareAlike 2.5 License</a:t>
            </a:r>
            <a:r>
              <a:rPr lang="en-US" b="0" dirty="0">
                <a:solidFill>
                  <a:schemeClr val="tx1"/>
                </a:solidFill>
                <a:latin typeface="Arial" pitchFamily="34" charset="0"/>
              </a:rPr>
              <a:t>. </a:t>
            </a:r>
          </a:p>
        </p:txBody>
      </p:sp>
      <p:pic>
        <p:nvPicPr>
          <p:cNvPr id="161797" name="Picture 3" descr="Creative Commons License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563" y="46038"/>
            <a:ext cx="8382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1798" name="Rectangle 4"/>
          <p:cNvSpPr>
            <a:spLocks noChangeArrowheads="1"/>
          </p:cNvSpPr>
          <p:nvPr/>
        </p:nvSpPr>
        <p:spPr bwMode="auto">
          <a:xfrm>
            <a:off x="684213" y="1341438"/>
            <a:ext cx="7772400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lnSpc>
                <a:spcPct val="80000"/>
              </a:lnSpc>
              <a:buFontTx/>
              <a:buChar char="•"/>
            </a:pPr>
            <a:r>
              <a:rPr lang="en-US" sz="1800" dirty="0">
                <a:solidFill>
                  <a:srgbClr val="FFFF00"/>
                </a:solidFill>
                <a:latin typeface="Lucida Sans" pitchFamily="34" charset="0"/>
              </a:rPr>
              <a:t>You are free</a:t>
            </a:r>
            <a:r>
              <a:rPr lang="en-US" sz="1800" b="0" dirty="0">
                <a:solidFill>
                  <a:srgbClr val="FFFF00"/>
                </a:solidFill>
                <a:latin typeface="Lucida Sans" pitchFamily="34" charset="0"/>
              </a:rPr>
              <a:t>:</a:t>
            </a:r>
          </a:p>
          <a:p>
            <a:pPr marL="742950" lvl="1" indent="-285750" algn="l">
              <a:lnSpc>
                <a:spcPct val="80000"/>
              </a:lnSpc>
              <a:buFontTx/>
              <a:buChar char="–"/>
            </a:pPr>
            <a:r>
              <a:rPr lang="en-US" sz="1800" dirty="0">
                <a:solidFill>
                  <a:srgbClr val="FFFF00"/>
                </a:solidFill>
                <a:latin typeface="Lucida Sans" pitchFamily="34" charset="0"/>
              </a:rPr>
              <a:t>to Share</a:t>
            </a:r>
            <a:r>
              <a:rPr lang="en-US" sz="1800" b="0" dirty="0">
                <a:solidFill>
                  <a:srgbClr val="FFFF00"/>
                </a:solidFill>
                <a:latin typeface="Lucida Sans" pitchFamily="34" charset="0"/>
              </a:rPr>
              <a:t> — to copy, distribute and transmit the work </a:t>
            </a:r>
          </a:p>
          <a:p>
            <a:pPr marL="742950" lvl="1" indent="-285750" algn="l">
              <a:lnSpc>
                <a:spcPct val="80000"/>
              </a:lnSpc>
              <a:buFontTx/>
              <a:buChar char="–"/>
            </a:pPr>
            <a:r>
              <a:rPr lang="en-US" sz="1800" dirty="0">
                <a:solidFill>
                  <a:srgbClr val="FFFF00"/>
                </a:solidFill>
                <a:latin typeface="Lucida Sans" pitchFamily="34" charset="0"/>
              </a:rPr>
              <a:t>to Remix</a:t>
            </a:r>
            <a:r>
              <a:rPr lang="en-US" sz="1800" b="0" dirty="0">
                <a:solidFill>
                  <a:srgbClr val="FFFF00"/>
                </a:solidFill>
                <a:latin typeface="Lucida Sans" pitchFamily="34" charset="0"/>
              </a:rPr>
              <a:t> — to adapt the work </a:t>
            </a:r>
          </a:p>
          <a:p>
            <a:pPr marL="342900" indent="-342900" algn="l">
              <a:lnSpc>
                <a:spcPct val="80000"/>
              </a:lnSpc>
              <a:buFontTx/>
              <a:buChar char="•"/>
            </a:pPr>
            <a:r>
              <a:rPr lang="en-US" sz="1800" dirty="0">
                <a:solidFill>
                  <a:srgbClr val="FFFF00"/>
                </a:solidFill>
                <a:latin typeface="Lucida Sans" pitchFamily="34" charset="0"/>
              </a:rPr>
              <a:t>Under the following conditions</a:t>
            </a:r>
            <a:r>
              <a:rPr lang="en-US" sz="1800" b="0" dirty="0">
                <a:solidFill>
                  <a:srgbClr val="FFFF00"/>
                </a:solidFill>
                <a:latin typeface="Lucida Sans" pitchFamily="34" charset="0"/>
              </a:rPr>
              <a:t>:</a:t>
            </a:r>
          </a:p>
          <a:p>
            <a:pPr marL="742950" lvl="1" indent="-285750" algn="l">
              <a:lnSpc>
                <a:spcPct val="80000"/>
              </a:lnSpc>
              <a:buFontTx/>
              <a:buChar char="–"/>
            </a:pPr>
            <a:r>
              <a:rPr lang="en-US" sz="1800" dirty="0">
                <a:solidFill>
                  <a:srgbClr val="FFFF00"/>
                </a:solidFill>
                <a:latin typeface="Lucida Sans" pitchFamily="34" charset="0"/>
              </a:rPr>
              <a:t>Attribution</a:t>
            </a:r>
            <a:r>
              <a:rPr lang="en-US" sz="1800" b="0" dirty="0">
                <a:solidFill>
                  <a:srgbClr val="FFFF00"/>
                </a:solidFill>
                <a:latin typeface="Lucida Sans" pitchFamily="34" charset="0"/>
              </a:rPr>
              <a:t>. You must attribute the work to “The Art of Multiprocessor Programming” (but not in any way that suggests that the authors endorse you or your use of the work). </a:t>
            </a:r>
          </a:p>
          <a:p>
            <a:pPr marL="742950" lvl="1" indent="-285750" algn="l">
              <a:lnSpc>
                <a:spcPct val="80000"/>
              </a:lnSpc>
              <a:buFontTx/>
              <a:buChar char="–"/>
            </a:pPr>
            <a:r>
              <a:rPr lang="en-US" sz="1800" dirty="0">
                <a:solidFill>
                  <a:srgbClr val="FFFF00"/>
                </a:solidFill>
                <a:latin typeface="Lucida Sans" pitchFamily="34" charset="0"/>
              </a:rPr>
              <a:t>Share Alike</a:t>
            </a:r>
            <a:r>
              <a:rPr lang="en-US" sz="1800" b="0" dirty="0">
                <a:solidFill>
                  <a:srgbClr val="FFFF00"/>
                </a:solidFill>
                <a:latin typeface="Lucida Sans" pitchFamily="34" charset="0"/>
              </a:rPr>
              <a:t>. If you alter, transform, or build upon this work, you may distribute the resulting work only under the same, similar or a compatible license. </a:t>
            </a:r>
          </a:p>
          <a:p>
            <a:pPr marL="342900" indent="-342900" algn="l">
              <a:lnSpc>
                <a:spcPct val="80000"/>
              </a:lnSpc>
              <a:buFontTx/>
              <a:buChar char="•"/>
            </a:pPr>
            <a:r>
              <a:rPr lang="en-US" sz="1800" b="0" dirty="0">
                <a:solidFill>
                  <a:srgbClr val="FFFF00"/>
                </a:solidFill>
                <a:latin typeface="Lucida Sans" pitchFamily="34" charset="0"/>
              </a:rPr>
              <a:t>For any reuse or distribution, you must make clear to others the license terms of this work. The best way to do this is with a link to</a:t>
            </a:r>
          </a:p>
          <a:p>
            <a:pPr marL="742950" lvl="1" indent="-285750" algn="l">
              <a:lnSpc>
                <a:spcPct val="80000"/>
              </a:lnSpc>
              <a:buFontTx/>
              <a:buChar char="–"/>
            </a:pPr>
            <a:r>
              <a:rPr lang="en-US" sz="1800" b="0" dirty="0">
                <a:solidFill>
                  <a:srgbClr val="FFFF00"/>
                </a:solidFill>
                <a:latin typeface="Lucida Sans" pitchFamily="34" charset="0"/>
              </a:rPr>
              <a:t>http://creativecommons.org/licenses/by-sa/3.0/. </a:t>
            </a:r>
          </a:p>
          <a:p>
            <a:pPr marL="342900" indent="-342900" algn="l">
              <a:lnSpc>
                <a:spcPct val="80000"/>
              </a:lnSpc>
              <a:buFontTx/>
              <a:buChar char="•"/>
            </a:pPr>
            <a:r>
              <a:rPr lang="en-US" sz="1800" b="0" dirty="0">
                <a:solidFill>
                  <a:srgbClr val="FFFF00"/>
                </a:solidFill>
                <a:latin typeface="Lucida Sans" pitchFamily="34" charset="0"/>
              </a:rPr>
              <a:t>Any of the above conditions can be waived if you get permission from the copyright holder. </a:t>
            </a:r>
          </a:p>
          <a:p>
            <a:pPr marL="342900" indent="-342900" algn="l">
              <a:lnSpc>
                <a:spcPct val="80000"/>
              </a:lnSpc>
              <a:buFontTx/>
              <a:buChar char="•"/>
            </a:pPr>
            <a:r>
              <a:rPr lang="en-US" sz="1800" b="0" dirty="0">
                <a:solidFill>
                  <a:srgbClr val="FFFF00"/>
                </a:solidFill>
                <a:latin typeface="Lucida Sans" pitchFamily="34" charset="0"/>
              </a:rPr>
              <a:t>Nothing in this license impairs or restricts the author's moral rights. </a:t>
            </a:r>
          </a:p>
          <a:p>
            <a:pPr marL="342900" indent="-342900" algn="l">
              <a:lnSpc>
                <a:spcPct val="80000"/>
              </a:lnSpc>
              <a:buFontTx/>
              <a:buChar char="•"/>
            </a:pPr>
            <a:endParaRPr lang="en-US" sz="1800" b="0" dirty="0">
              <a:solidFill>
                <a:srgbClr val="FFFF00"/>
              </a:solidFill>
              <a:latin typeface="Lucida Sans" pitchFamily="34" charset="0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E25F947-77F5-4CA6-8472-B4B2967773ED}" type="slidenum">
              <a:rPr lang="x-none" smtClean="0"/>
              <a:pPr>
                <a:defRPr/>
              </a:pPr>
              <a:t>113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 bwMode="auto">
          <a:xfrm>
            <a:off x="1839088" y="1837322"/>
            <a:ext cx="785793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</a:t>
            </a:r>
            <a:endParaRPr lang="en-US" sz="2800" i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1849508" y="3519488"/>
            <a:ext cx="1005403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FFC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</a:t>
            </a:r>
          </a:p>
        </p:txBody>
      </p:sp>
      <p:sp>
        <p:nvSpPr>
          <p:cNvPr id="5" name="TextBox 3"/>
          <p:cNvSpPr txBox="1"/>
          <p:nvPr/>
        </p:nvSpPr>
        <p:spPr bwMode="auto">
          <a:xfrm>
            <a:off x="1849508" y="2678405"/>
            <a:ext cx="744114" cy="523220"/>
          </a:xfrm>
          <a:prstGeom prst="rect">
            <a:avLst/>
          </a:prstGeom>
          <a:solidFill>
            <a:schemeClr val="tx1"/>
          </a:solidFill>
          <a:ln w="76200">
            <a:solidFill>
              <a:schemeClr val="accent2">
                <a:lumMod val="40000"/>
                <a:lumOff val="6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</a:t>
            </a:r>
          </a:p>
        </p:txBody>
      </p:sp>
      <p:sp>
        <p:nvSpPr>
          <p:cNvPr id="7" name="TextBox 6"/>
          <p:cNvSpPr txBox="1"/>
          <p:nvPr/>
        </p:nvSpPr>
        <p:spPr bwMode="auto">
          <a:xfrm>
            <a:off x="1839088" y="4360571"/>
            <a:ext cx="805028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FF66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four</a:t>
            </a:r>
          </a:p>
        </p:txBody>
      </p:sp>
      <p:sp>
        <p:nvSpPr>
          <p:cNvPr id="8" name="TextBox 7"/>
          <p:cNvSpPr txBox="1"/>
          <p:nvPr/>
        </p:nvSpPr>
        <p:spPr bwMode="auto">
          <a:xfrm>
            <a:off x="1830272" y="5201654"/>
            <a:ext cx="744113" cy="523220"/>
          </a:xfrm>
          <a:prstGeom prst="rect">
            <a:avLst/>
          </a:prstGeom>
          <a:solidFill>
            <a:schemeClr val="tx1"/>
          </a:solidFill>
          <a:ln w="76200">
            <a:solidFill>
              <a:srgbClr val="00CC99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five</a:t>
            </a:r>
          </a:p>
        </p:txBody>
      </p:sp>
    </p:spTree>
    <p:extLst>
      <p:ext uri="{BB962C8B-B14F-4D97-AF65-F5344CB8AC3E}">
        <p14:creationId xmlns:p14="http://schemas.microsoft.com/office/powerpoint/2010/main" val="2335524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7" grpId="0" animBg="1"/>
      <p:bldP spid="8" grpId="0" animBg="1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tx1"/>
        </a:solidFill>
        <a:ln w="9525">
          <a:noFill/>
          <a:miter lim="800000"/>
          <a:headEnd/>
          <a:tailEnd/>
        </a:ln>
      </a:spPr>
      <a:bodyPr>
        <a:spAutoFit/>
      </a:bodyPr>
      <a:lstStyle>
        <a:defPPr algn="l">
          <a:defRPr sz="1600" b="0" dirty="0" smtClean="0">
            <a:solidFill>
              <a:srgbClr val="569CD6"/>
            </a:solidFill>
            <a:effectLst/>
            <a:latin typeface="Consolas" panose="020B0609020204030204" pitchFamily="49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rgbClr val="FF0000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19039</TotalTime>
  <Words>6254</Words>
  <Application>Microsoft Office PowerPoint</Application>
  <PresentationFormat>Overhead</PresentationFormat>
  <Paragraphs>1511</Paragraphs>
  <Slides>113</Slides>
  <Notes>110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113</vt:i4>
      </vt:variant>
    </vt:vector>
  </HeadingPairs>
  <TitlesOfParts>
    <vt:vector size="120" baseType="lpstr">
      <vt:lpstr>ＭＳ Ｐゴシック</vt:lpstr>
      <vt:lpstr>Arial</vt:lpstr>
      <vt:lpstr>Comic Sans MS</vt:lpstr>
      <vt:lpstr>Consolas</vt:lpstr>
      <vt:lpstr>Lucida Sans</vt:lpstr>
      <vt:lpstr>Marlett</vt:lpstr>
      <vt:lpstr>Blank Presentation</vt:lpstr>
      <vt:lpstr>PowerPoint Presentation</vt:lpstr>
      <vt:lpstr>Simple Video Game</vt:lpstr>
      <vt:lpstr>Simple Video Game</vt:lpstr>
      <vt:lpstr>Simple Video Game</vt:lpstr>
      <vt:lpstr>Two-Phase Rendering</vt:lpstr>
      <vt:lpstr>Two-Phase Rendering</vt:lpstr>
      <vt:lpstr>Two-Phase Rendering</vt:lpstr>
      <vt:lpstr>Two-Phase Rendering</vt:lpstr>
      <vt:lpstr>Synchronization Problems</vt:lpstr>
      <vt:lpstr>Ideal Parallel Computation</vt:lpstr>
      <vt:lpstr>Ideal Parallel Computation</vt:lpstr>
      <vt:lpstr>Real-Life Parallel Computation</vt:lpstr>
      <vt:lpstr>Real-Life Parallel Computation</vt:lpstr>
      <vt:lpstr>Barrier Synchronization</vt:lpstr>
      <vt:lpstr>Barrier Synchronization</vt:lpstr>
      <vt:lpstr>Barrier Synchronization</vt:lpstr>
      <vt:lpstr>Why Do We Care?</vt:lpstr>
      <vt:lpstr>Duality</vt:lpstr>
      <vt:lpstr>Example: Parallel Prefix</vt:lpstr>
      <vt:lpstr>Parallel Prefix</vt:lpstr>
      <vt:lpstr>Parallel Prefix: Phase 1</vt:lpstr>
      <vt:lpstr>Parallel Prefix: Phase 2</vt:lpstr>
      <vt:lpstr>Parallel Prefix</vt:lpstr>
      <vt:lpstr>Prefix</vt:lpstr>
      <vt:lpstr>Parallel Prefix</vt:lpstr>
      <vt:lpstr>Prefix</vt:lpstr>
      <vt:lpstr>Prefix</vt:lpstr>
      <vt:lpstr>Prefix</vt:lpstr>
      <vt:lpstr>Where Do the Barriers Go?</vt:lpstr>
      <vt:lpstr>Where Do the Barriers Go?</vt:lpstr>
      <vt:lpstr>Where Do the Barriers Go?</vt:lpstr>
      <vt:lpstr>Barrier Implementations</vt:lpstr>
      <vt:lpstr>Barriers</vt:lpstr>
      <vt:lpstr>Barriers</vt:lpstr>
      <vt:lpstr>Barriers</vt:lpstr>
      <vt:lpstr>Barriers</vt:lpstr>
      <vt:lpstr>Barriers</vt:lpstr>
      <vt:lpstr>Barriers</vt:lpstr>
      <vt:lpstr>Barriers</vt:lpstr>
      <vt:lpstr>Barriers</vt:lpstr>
      <vt:lpstr>Reuse</vt:lpstr>
      <vt:lpstr>Barriers</vt:lpstr>
      <vt:lpstr>Barriers</vt:lpstr>
      <vt:lpstr>Barriers</vt:lpstr>
      <vt:lpstr>Barriers</vt:lpstr>
      <vt:lpstr>Uh-Oh</vt:lpstr>
      <vt:lpstr>Basic Problem</vt:lpstr>
      <vt:lpstr>Sense-Reversing Barriers</vt:lpstr>
      <vt:lpstr>Sense-Reversing Barriers</vt:lpstr>
      <vt:lpstr>Sense-Reversing Barriers</vt:lpstr>
      <vt:lpstr>Sense-Reversing Barriers</vt:lpstr>
      <vt:lpstr>Sense-Reversing Barriers</vt:lpstr>
      <vt:lpstr>Sense-Reversing Barriers</vt:lpstr>
      <vt:lpstr>Sense-Reversing Barriers</vt:lpstr>
      <vt:lpstr>Combining Tree Barriers</vt:lpstr>
      <vt:lpstr>Combining Tree Barriers</vt:lpstr>
      <vt:lpstr>Combining Tree Barrier</vt:lpstr>
      <vt:lpstr>Combining Tree Barrier</vt:lpstr>
      <vt:lpstr>Combining Tree Barrier</vt:lpstr>
      <vt:lpstr>Combining Tree Barrier</vt:lpstr>
      <vt:lpstr>Combining Tree Barrier</vt:lpstr>
      <vt:lpstr>Combining Tree Barrier</vt:lpstr>
      <vt:lpstr>Combining Tree Barrier</vt:lpstr>
      <vt:lpstr>Combining Tree Barrier</vt:lpstr>
      <vt:lpstr>Remarks</vt:lpstr>
      <vt:lpstr>Tournament Tree Barrier</vt:lpstr>
      <vt:lpstr>Tournament Tree Barriers</vt:lpstr>
      <vt:lpstr>Tournament Tree Barriers</vt:lpstr>
      <vt:lpstr>Tournament Tree Barriers</vt:lpstr>
      <vt:lpstr>Tournament Tree Barriers</vt:lpstr>
      <vt:lpstr>Tournament Tree Barriers</vt:lpstr>
      <vt:lpstr>Tournament Tree Barriers</vt:lpstr>
      <vt:lpstr>Tournament Tree Barriers</vt:lpstr>
      <vt:lpstr>Tournament Tree Barriers</vt:lpstr>
      <vt:lpstr>Tournament Barrier</vt:lpstr>
      <vt:lpstr>Tournament Barrier</vt:lpstr>
      <vt:lpstr>Tournament Barrier</vt:lpstr>
      <vt:lpstr>Tournament Barrier</vt:lpstr>
      <vt:lpstr>Tournament Barrier</vt:lpstr>
      <vt:lpstr>Tournament Barrier</vt:lpstr>
      <vt:lpstr>Tournament Barrier</vt:lpstr>
      <vt:lpstr>Tournament Barrier</vt:lpstr>
      <vt:lpstr>Tournament Barrier</vt:lpstr>
      <vt:lpstr>Tournament Barrier</vt:lpstr>
      <vt:lpstr>Tournament Barrier</vt:lpstr>
      <vt:lpstr>Tournament Barrier</vt:lpstr>
      <vt:lpstr>Tournament Barrier</vt:lpstr>
      <vt:lpstr>Tournament Barrier</vt:lpstr>
      <vt:lpstr>Tournament Barrier</vt:lpstr>
      <vt:lpstr>Remarks</vt:lpstr>
      <vt:lpstr>Dissemination Barrier</vt:lpstr>
      <vt:lpstr>Dissemination Barrier</vt:lpstr>
      <vt:lpstr>Remarks</vt:lpstr>
      <vt:lpstr>Static Tree Barrier</vt:lpstr>
      <vt:lpstr>Static Tree Barrier</vt:lpstr>
      <vt:lpstr>Static Tree Barrier</vt:lpstr>
      <vt:lpstr>Static Tree Barrier</vt:lpstr>
      <vt:lpstr>Static Tree Barrier</vt:lpstr>
      <vt:lpstr>Static Tree Barrier</vt:lpstr>
      <vt:lpstr>Static Tree Barrier</vt:lpstr>
      <vt:lpstr>Static Tree Barrier</vt:lpstr>
      <vt:lpstr>Static Tree Barrier</vt:lpstr>
      <vt:lpstr>Static Tree Barrier</vt:lpstr>
      <vt:lpstr>Static Tree Barrier</vt:lpstr>
      <vt:lpstr>Static Tree Barrier</vt:lpstr>
      <vt:lpstr>Static Tree Barrier</vt:lpstr>
      <vt:lpstr>Static Tree Barrier</vt:lpstr>
      <vt:lpstr>Static Tree Barrier</vt:lpstr>
      <vt:lpstr>Static Tree Barrier</vt:lpstr>
      <vt:lpstr>Remarks</vt:lpstr>
      <vt:lpstr>PowerPoint Presentation</vt:lpstr>
      <vt:lpstr>PowerPoint Presentation</vt:lpstr>
      <vt:lpstr>PowerPoint Presentation</vt:lpstr>
    </vt:vector>
  </TitlesOfParts>
  <Company>Brown University &amp; Tel Aviv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Multiprocessor Synchronization</dc:title>
  <dc:creator>Maurice Herlihy &amp; Nir Shavit</dc:creator>
  <cp:lastModifiedBy>Maurice Herlih</cp:lastModifiedBy>
  <cp:revision>340</cp:revision>
  <cp:lastPrinted>1999-06-08T19:53:37Z</cp:lastPrinted>
  <dcterms:created xsi:type="dcterms:W3CDTF">2009-08-20T02:34:04Z</dcterms:created>
  <dcterms:modified xsi:type="dcterms:W3CDTF">2024-10-21T00:33:27Z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iveCommons_Licensed">
    <vt:bool>true</vt:bool>
  </property>
  <property fmtid="{D5CDD505-2E9C-101B-9397-08002B2CF9AE}" pid="3" name="CreativeCommons_LicenseURL">
    <vt:lpwstr>http://creativecommons.org/licenses/by/2.5/</vt:lpwstr>
  </property>
  <property fmtid="{D5CDD505-2E9C-101B-9397-08002B2CF9AE}" pid="4" name="CreativeCommons_Derivatives">
    <vt:lpwstr>Yes</vt:lpwstr>
  </property>
  <property fmtid="{D5CDD505-2E9C-101B-9397-08002B2CF9AE}" pid="5" name="CreativeCommons_CommercialUse">
    <vt:lpwstr>Yes</vt:lpwstr>
  </property>
  <property fmtid="{D5CDD505-2E9C-101B-9397-08002B2CF9AE}" pid="6" name="CreativeCommons_Jurisdiction">
    <vt:lpwstr/>
  </property>
</Properties>
</file>